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261" r:id="rId3"/>
    <p:sldId id="319" r:id="rId4"/>
    <p:sldId id="321" r:id="rId5"/>
    <p:sldId id="323" r:id="rId6"/>
    <p:sldId id="322" r:id="rId7"/>
    <p:sldId id="324" r:id="rId8"/>
    <p:sldId id="333" r:id="rId9"/>
    <p:sldId id="342" r:id="rId10"/>
    <p:sldId id="325" r:id="rId11"/>
    <p:sldId id="344" r:id="rId12"/>
    <p:sldId id="343" r:id="rId13"/>
    <p:sldId id="346" r:id="rId14"/>
    <p:sldId id="334" r:id="rId15"/>
    <p:sldId id="345" r:id="rId16"/>
    <p:sldId id="326" r:id="rId17"/>
    <p:sldId id="351" r:id="rId18"/>
    <p:sldId id="355" r:id="rId19"/>
    <p:sldId id="332" r:id="rId20"/>
    <p:sldId id="339" r:id="rId21"/>
    <p:sldId id="331" r:id="rId22"/>
    <p:sldId id="257" r:id="rId23"/>
    <p:sldId id="258" r:id="rId24"/>
    <p:sldId id="340" r:id="rId25"/>
    <p:sldId id="327" r:id="rId26"/>
    <p:sldId id="348" r:id="rId27"/>
    <p:sldId id="349" r:id="rId28"/>
    <p:sldId id="350" r:id="rId29"/>
    <p:sldId id="352" r:id="rId30"/>
    <p:sldId id="353" r:id="rId31"/>
    <p:sldId id="270" r:id="rId32"/>
    <p:sldId id="317" r:id="rId33"/>
    <p:sldId id="271" r:id="rId34"/>
    <p:sldId id="280" r:id="rId35"/>
    <p:sldId id="283" r:id="rId36"/>
    <p:sldId id="284" r:id="rId37"/>
    <p:sldId id="285" r:id="rId38"/>
    <p:sldId id="281" r:id="rId39"/>
    <p:sldId id="290" r:id="rId40"/>
    <p:sldId id="299" r:id="rId41"/>
    <p:sldId id="291" r:id="rId42"/>
    <p:sldId id="292" r:id="rId43"/>
    <p:sldId id="298" r:id="rId44"/>
    <p:sldId id="294" r:id="rId45"/>
    <p:sldId id="300" r:id="rId46"/>
    <p:sldId id="295" r:id="rId47"/>
    <p:sldId id="296" r:id="rId48"/>
    <p:sldId id="302" r:id="rId49"/>
    <p:sldId id="301" r:id="rId50"/>
    <p:sldId id="303" r:id="rId51"/>
    <p:sldId id="297" r:id="rId52"/>
    <p:sldId id="293" r:id="rId53"/>
    <p:sldId id="329" r:id="rId54"/>
    <p:sldId id="330" r:id="rId55"/>
    <p:sldId id="307" r:id="rId56"/>
    <p:sldId id="306" r:id="rId57"/>
    <p:sldId id="311" r:id="rId58"/>
    <p:sldId id="312" r:id="rId59"/>
    <p:sldId id="313" r:id="rId60"/>
    <p:sldId id="314" r:id="rId61"/>
    <p:sldId id="259" r:id="rId62"/>
    <p:sldId id="260" r:id="rId63"/>
    <p:sldId id="262" r:id="rId64"/>
    <p:sldId id="263" r:id="rId65"/>
    <p:sldId id="264" r:id="rId66"/>
    <p:sldId id="266" r:id="rId67"/>
    <p:sldId id="267" r:id="rId68"/>
    <p:sldId id="268" r:id="rId69"/>
    <p:sldId id="354" r:id="rId70"/>
    <p:sldId id="276" r:id="rId71"/>
    <p:sldId id="286" r:id="rId72"/>
    <p:sldId id="316" r:id="rId73"/>
    <p:sldId id="308" r:id="rId74"/>
    <p:sldId id="309" r:id="rId75"/>
    <p:sldId id="310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80474" autoAdjust="0"/>
  </p:normalViewPr>
  <p:slideViewPr>
    <p:cSldViewPr snapToGrid="0" snapToObjects="1">
      <p:cViewPr varScale="1">
        <p:scale>
          <a:sx n="94" d="100"/>
          <a:sy n="94" d="100"/>
        </p:scale>
        <p:origin x="-9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E156B-8929-1241-ABFD-4C4E2985C5A9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5BAFC-934D-8D4E-A483-54E3E934E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0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41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9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Start small with 1-4 small dc1.large instances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Add</a:t>
            </a:r>
            <a:r>
              <a:rPr lang="en-US" baseline="0" dirty="0" smtClean="0"/>
              <a:t> more as needed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Don’t use in production right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8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understand the mechanism by which missing information is introduced in a dataset </a:t>
            </a:r>
          </a:p>
          <a:p>
            <a:pPr lvl="1"/>
            <a:r>
              <a:rPr lang="en-US" dirty="0" smtClean="0"/>
              <a:t>May choose to process the missing values differently</a:t>
            </a:r>
          </a:p>
          <a:p>
            <a:pPr lvl="1"/>
            <a:r>
              <a:rPr lang="en-US" dirty="0" smtClean="0"/>
              <a:t>Take action to control that source</a:t>
            </a:r>
          </a:p>
          <a:p>
            <a:endParaRPr lang="en-US" dirty="0" smtClean="0"/>
          </a:p>
          <a:p>
            <a:r>
              <a:rPr lang="en-US" dirty="0" smtClean="0"/>
              <a:t>MCAR </a:t>
            </a:r>
            <a:r>
              <a:rPr lang="mr-IN" dirty="0" smtClean="0"/>
              <a:t>–</a:t>
            </a:r>
            <a:r>
              <a:rPr lang="en-US" dirty="0" smtClean="0"/>
              <a:t> no relation</a:t>
            </a:r>
            <a:r>
              <a:rPr lang="en-US" baseline="0" dirty="0" smtClean="0"/>
              <a:t> to the data missing and any other values in the dataset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 </a:t>
            </a:r>
            <a:r>
              <a:rPr lang="mr-IN" baseline="0" dirty="0" smtClean="0"/>
              <a:t>–</a:t>
            </a:r>
            <a:r>
              <a:rPr lang="en-US" baseline="0" dirty="0" smtClean="0"/>
              <a:t> there IS a relation between missing values and other variables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A survey that asks gender for weight, then we might observe men are more likely to disclose weight then women</a:t>
            </a:r>
          </a:p>
          <a:p>
            <a:r>
              <a:rPr lang="en-US" baseline="0" dirty="0" smtClean="0"/>
              <a:t>	- In this situation if we proceed to use the missing variable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weight) we might include others (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gender) to CONTROL the BIAS in the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MNAR </a:t>
            </a:r>
            <a:r>
              <a:rPr lang="mr-IN" baseline="0" dirty="0" smtClean="0"/>
              <a:t>–</a:t>
            </a:r>
            <a:r>
              <a:rPr lang="en-US" baseline="0" dirty="0" smtClean="0"/>
              <a:t> there is a REASON why data is missing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People filling depression survey, or Financial company asks for documents to prevent fraud, then data is 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5BAFC-934D-8D4E-A483-54E3E934E0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19-06-04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indatt/gold-spot-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449" y="1358465"/>
            <a:ext cx="6498159" cy="1330215"/>
          </a:xfrm>
        </p:spPr>
        <p:txBody>
          <a:bodyPr/>
          <a:lstStyle/>
          <a:p>
            <a:r>
              <a:rPr lang="en-US" sz="3200" b="1" dirty="0"/>
              <a:t>Source, Design &amp; Plan a Gold Price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2449" y="3709367"/>
            <a:ext cx="6498159" cy="85785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Devin Datt, PMP</a:t>
            </a:r>
          </a:p>
          <a:p>
            <a:r>
              <a:rPr lang="en-US" sz="2000" b="1" dirty="0" smtClean="0"/>
              <a:t>June 5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, 2019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651" y="2688680"/>
            <a:ext cx="2692809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4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pic>
        <p:nvPicPr>
          <p:cNvPr id="7" name="Picture 6" descr="chart_gold_quandl_f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4404091"/>
            <a:ext cx="2173280" cy="1611004"/>
          </a:xfrm>
          <a:prstGeom prst="rect">
            <a:avLst/>
          </a:prstGeom>
        </p:spPr>
      </p:pic>
      <p:pic>
        <p:nvPicPr>
          <p:cNvPr id="9" name="Picture 8" descr="chart_unemploy_quandl_f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62" y="4342824"/>
            <a:ext cx="2178420" cy="1611004"/>
          </a:xfrm>
          <a:prstGeom prst="rect">
            <a:avLst/>
          </a:prstGeom>
        </p:spPr>
      </p:pic>
      <p:pic>
        <p:nvPicPr>
          <p:cNvPr id="11" name="Content Placeholder 10" descr="chart_gdp_quandl_fre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>
          <a:xfrm>
            <a:off x="2722555" y="4547688"/>
            <a:ext cx="1691771" cy="1467406"/>
          </a:xfrm>
        </p:spPr>
      </p:pic>
      <p:pic>
        <p:nvPicPr>
          <p:cNvPr id="12" name="Picture 11" descr="chart_gold_kellys_sour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552689"/>
            <a:ext cx="2053134" cy="1790135"/>
          </a:xfrm>
          <a:prstGeom prst="rect">
            <a:avLst/>
          </a:prstGeom>
        </p:spPr>
      </p:pic>
      <p:pic>
        <p:nvPicPr>
          <p:cNvPr id="13" name="Picture 12" descr="chart_gdp_kellys_sour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91" y="2552689"/>
            <a:ext cx="1649742" cy="1637223"/>
          </a:xfrm>
          <a:prstGeom prst="rect">
            <a:avLst/>
          </a:prstGeom>
        </p:spPr>
      </p:pic>
      <p:pic>
        <p:nvPicPr>
          <p:cNvPr id="14" name="Picture 13" descr="chart_oil_kellys_sour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82" y="2459525"/>
            <a:ext cx="1946948" cy="1730387"/>
          </a:xfrm>
          <a:prstGeom prst="rect">
            <a:avLst/>
          </a:prstGeom>
        </p:spPr>
      </p:pic>
      <p:pic>
        <p:nvPicPr>
          <p:cNvPr id="15" name="Picture 14" descr="chart_unemploy_kellys_sour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98" y="2552689"/>
            <a:ext cx="2012684" cy="1600294"/>
          </a:xfrm>
          <a:prstGeom prst="rect">
            <a:avLst/>
          </a:prstGeom>
        </p:spPr>
      </p:pic>
      <p:pic>
        <p:nvPicPr>
          <p:cNvPr id="16" name="Picture 15" descr="chart_oil_quandl_fre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453" y="4189912"/>
            <a:ext cx="1936098" cy="18251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9275" y="1645562"/>
            <a:ext cx="71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Comparison of chart data for verification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541" y="2133348"/>
            <a:ext cx="72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Gold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48743" y="2089547"/>
            <a:ext cx="68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GDP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84798" y="2089547"/>
            <a:ext cx="197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Unemployment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56095" y="2090193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Oil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790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Datatypes</a:t>
            </a:r>
            <a:r>
              <a:rPr lang="en-US" dirty="0" smtClean="0"/>
              <a:t> issues: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has different decimal places </a:t>
            </a:r>
            <a:r>
              <a:rPr lang="mr-IN" dirty="0" smtClean="0"/>
              <a:t>–</a:t>
            </a:r>
            <a:r>
              <a:rPr lang="en-US" dirty="0" smtClean="0"/>
              <a:t> issue?</a:t>
            </a:r>
          </a:p>
          <a:p>
            <a:pPr lvl="2"/>
            <a:r>
              <a:rPr lang="en-US" dirty="0" smtClean="0"/>
              <a:t>GDP </a:t>
            </a:r>
            <a:r>
              <a:rPr lang="mr-IN" dirty="0" smtClean="0"/>
              <a:t>–</a:t>
            </a:r>
            <a:r>
              <a:rPr lang="en-US" dirty="0" smtClean="0"/>
              <a:t> 3 decimals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1"/>
            <a:r>
              <a:rPr lang="en-US" dirty="0"/>
              <a:t>Date in different time series </a:t>
            </a:r>
            <a:r>
              <a:rPr lang="en-US" dirty="0" smtClean="0"/>
              <a:t>formats</a:t>
            </a:r>
            <a:endParaRPr lang="en-US" dirty="0"/>
          </a:p>
        </p:txBody>
      </p:sp>
      <p:pic>
        <p:nvPicPr>
          <p:cNvPr id="4" name="Picture 3" descr="quandl_data_all_date_forma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9" y="4141065"/>
            <a:ext cx="8350212" cy="18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36458"/>
            <a:ext cx="8042276" cy="4343400"/>
          </a:xfrm>
        </p:spPr>
        <p:txBody>
          <a:bodyPr/>
          <a:lstStyle/>
          <a:p>
            <a:endParaRPr lang="en-US" dirty="0" smtClean="0"/>
          </a:p>
          <a:p>
            <a:r>
              <a:rPr lang="en-US" sz="2600" dirty="0" smtClean="0"/>
              <a:t>Merged </a:t>
            </a:r>
            <a:r>
              <a:rPr lang="en-US" sz="2600" dirty="0"/>
              <a:t>into one </a:t>
            </a:r>
            <a:r>
              <a:rPr lang="en-US" sz="2600" dirty="0" smtClean="0"/>
              <a:t>dataset</a:t>
            </a:r>
          </a:p>
          <a:p>
            <a:pPr lvl="1"/>
            <a:r>
              <a:rPr lang="en-US" dirty="0" smtClean="0"/>
              <a:t>Outer JOIN</a:t>
            </a:r>
            <a:endParaRPr lang="en-US" dirty="0" smtClean="0"/>
          </a:p>
          <a:p>
            <a:pPr marL="349250" lvl="1" indent="0">
              <a:buNone/>
            </a:pPr>
            <a:endParaRPr lang="en-US" sz="2400" dirty="0"/>
          </a:p>
        </p:txBody>
      </p:sp>
      <p:pic>
        <p:nvPicPr>
          <p:cNvPr id="5" name="Picture 4" descr="quandl_data_merge_unformated_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62" y="2750023"/>
            <a:ext cx="4772005" cy="3274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6738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daily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4378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daily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4914" y="3106896"/>
            <a:ext cx="71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qtrly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8001" y="3106896"/>
            <a:ext cx="90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mthly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8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will this training model perform?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600" dirty="0" smtClean="0"/>
              <a:t>Use </a:t>
            </a:r>
            <a:r>
              <a:rPr lang="en-US" sz="1600" dirty="0"/>
              <a:t>X features ~ </a:t>
            </a:r>
            <a:r>
              <a:rPr lang="en-US" sz="1600" dirty="0" err="1"/>
              <a:t>gdp</a:t>
            </a:r>
            <a:r>
              <a:rPr lang="en-US" sz="1600" dirty="0"/>
              <a:t>, oil, unemployment to </a:t>
            </a:r>
            <a:r>
              <a:rPr lang="en-US" sz="1600" dirty="0" smtClean="0"/>
              <a:t>predict </a:t>
            </a:r>
            <a:r>
              <a:rPr lang="en-US" sz="1600" dirty="0"/>
              <a:t>y label (gold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7" name="Picture 6" descr="supervised_ml_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8" y="3136037"/>
            <a:ext cx="3452869" cy="1453546"/>
          </a:xfrm>
          <a:prstGeom prst="rect">
            <a:avLst/>
          </a:prstGeom>
        </p:spPr>
      </p:pic>
      <p:pic>
        <p:nvPicPr>
          <p:cNvPr id="12" name="Picture 11" descr="quandl_data_merge_unformated_al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04" y="4152800"/>
            <a:ext cx="4230247" cy="2156961"/>
          </a:xfrm>
          <a:prstGeom prst="rect">
            <a:avLst/>
          </a:prstGeom>
        </p:spPr>
      </p:pic>
      <p:sp>
        <p:nvSpPr>
          <p:cNvPr id="13" name="Double Brace 12"/>
          <p:cNvSpPr/>
          <p:nvPr/>
        </p:nvSpPr>
        <p:spPr>
          <a:xfrm>
            <a:off x="6118740" y="4061569"/>
            <a:ext cx="2472811" cy="33215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e 13"/>
          <p:cNvSpPr/>
          <p:nvPr/>
        </p:nvSpPr>
        <p:spPr>
          <a:xfrm>
            <a:off x="5174167" y="4061569"/>
            <a:ext cx="944573" cy="33215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10605" y="3296159"/>
            <a:ext cx="62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Label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6876" y="3296159"/>
            <a:ext cx="81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459033" y="3573158"/>
            <a:ext cx="356839" cy="5796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133247" y="3573158"/>
            <a:ext cx="356839" cy="5796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6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 smtClean="0"/>
              <a:t>I</a:t>
            </a:r>
            <a:r>
              <a:rPr lang="en-US" dirty="0" smtClean="0"/>
              <a:t>ssues Encountered:</a:t>
            </a:r>
            <a:endParaRPr lang="en-US" dirty="0" smtClean="0"/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Not </a:t>
            </a:r>
            <a:r>
              <a:rPr lang="en-US" sz="2000" dirty="0" smtClean="0"/>
              <a:t>sure of the API linked to the correct data </a:t>
            </a:r>
            <a:r>
              <a:rPr lang="en-US" sz="2000" dirty="0" smtClean="0"/>
              <a:t>required</a:t>
            </a:r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No </a:t>
            </a:r>
            <a:r>
              <a:rPr lang="en-US" sz="2000" dirty="0" err="1" smtClean="0"/>
              <a:t>webscraping</a:t>
            </a:r>
            <a:r>
              <a:rPr lang="en-US" sz="2000" dirty="0" smtClean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time </a:t>
            </a:r>
            <a:r>
              <a:rPr lang="en-US" sz="2000" dirty="0" err="1" smtClean="0"/>
              <a:t>contraints</a:t>
            </a:r>
            <a:endParaRPr lang="en-US" sz="2000" dirty="0" smtClean="0"/>
          </a:p>
          <a:p>
            <a:pPr marL="927100" lvl="3" indent="-349250">
              <a:spcBef>
                <a:spcPts val="2000"/>
              </a:spcBef>
            </a:pPr>
            <a:r>
              <a:rPr lang="en-US" sz="2000" dirty="0" smtClean="0"/>
              <a:t>Different time scales (daily, monthly, quarterly</a:t>
            </a:r>
            <a:r>
              <a:rPr lang="en-US" sz="2000" dirty="0" smtClean="0"/>
              <a:t>)</a:t>
            </a:r>
          </a:p>
          <a:p>
            <a:pPr marL="1209675" lvl="4" indent="-349250">
              <a:spcBef>
                <a:spcPts val="2000"/>
              </a:spcBef>
            </a:pPr>
            <a:r>
              <a:rPr lang="en-US" sz="2000" i="1" dirty="0" smtClean="0"/>
              <a:t>Discuss later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 smtClean="0"/>
              <a:t>Need </a:t>
            </a:r>
            <a:r>
              <a:rPr lang="en-US" dirty="0"/>
              <a:t>to deal with missing values in merge </a:t>
            </a:r>
            <a:r>
              <a:rPr lang="en-US" dirty="0" smtClean="0"/>
              <a:t>data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err="1" smtClean="0"/>
              <a:t>Fillna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with forward or backward </a:t>
            </a:r>
            <a:r>
              <a:rPr lang="en-US" dirty="0" smtClean="0"/>
              <a:t>fill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sz="2000" dirty="0" smtClean="0"/>
              <a:t>Which </a:t>
            </a:r>
            <a:r>
              <a:rPr lang="en-US" sz="2000" dirty="0"/>
              <a:t>method to use for aggregation?</a:t>
            </a:r>
          </a:p>
          <a:p>
            <a:pPr lvl="2"/>
            <a:r>
              <a:rPr lang="en-US" dirty="0"/>
              <a:t>Average, Min, Max, Mean, or </a:t>
            </a:r>
            <a:r>
              <a:rPr lang="en-US" dirty="0" smtClean="0"/>
              <a:t>Median</a:t>
            </a:r>
            <a:endParaRPr lang="en-US" dirty="0" smtClean="0"/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ARIMA </a:t>
            </a:r>
            <a:r>
              <a:rPr lang="mr-IN" dirty="0" smtClean="0"/>
              <a:t>–</a:t>
            </a:r>
            <a:r>
              <a:rPr lang="en-US" dirty="0" smtClean="0"/>
              <a:t> to use whole dataset to predict missing values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Leave it blank </a:t>
            </a:r>
            <a:r>
              <a:rPr lang="mr-IN" dirty="0" smtClean="0"/>
              <a:t>–</a:t>
            </a:r>
            <a:r>
              <a:rPr lang="en-US" dirty="0" smtClean="0"/>
              <a:t> fill zeros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quandl_data_merge_unformated_al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22" y="4744495"/>
            <a:ext cx="3821548" cy="1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How to deal with missing data</a:t>
            </a:r>
            <a:r>
              <a:rPr lang="en-US" dirty="0" smtClean="0"/>
              <a:t>?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Need </a:t>
            </a:r>
            <a:r>
              <a:rPr lang="en-US" dirty="0"/>
              <a:t>to decide </a:t>
            </a:r>
            <a:r>
              <a:rPr lang="en-US" dirty="0" smtClean="0"/>
              <a:t>on time </a:t>
            </a:r>
            <a:r>
              <a:rPr lang="en-US" dirty="0"/>
              <a:t>granularity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interval of data is absolutely need? </a:t>
            </a:r>
            <a:endParaRPr lang="en-US" dirty="0" smtClean="0"/>
          </a:p>
          <a:p>
            <a:pPr lvl="2"/>
            <a:r>
              <a:rPr lang="en-US" sz="1400" dirty="0" smtClean="0"/>
              <a:t>10</a:t>
            </a:r>
            <a:r>
              <a:rPr lang="en-US" sz="1400" dirty="0" smtClean="0"/>
              <a:t>, </a:t>
            </a:r>
            <a:r>
              <a:rPr lang="en-US" sz="1400" dirty="0" smtClean="0"/>
              <a:t>20 years?</a:t>
            </a:r>
          </a:p>
          <a:p>
            <a:pPr lvl="2"/>
            <a:r>
              <a:rPr lang="en-US" sz="1400" dirty="0" smtClean="0"/>
              <a:t>Oil data source didn’t provide data past 2003</a:t>
            </a:r>
            <a:endParaRPr lang="en-US" sz="1400" dirty="0" smtClean="0"/>
          </a:p>
          <a:p>
            <a:pPr lvl="2"/>
            <a:endParaRPr lang="en-US" dirty="0" smtClean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descr="quandl_data_all_date_forma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2" y="2905766"/>
            <a:ext cx="6234188" cy="110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7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to deal with missing data?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How to </a:t>
            </a:r>
            <a:r>
              <a:rPr lang="en-US" dirty="0" smtClean="0"/>
              <a:t>implement</a:t>
            </a:r>
          </a:p>
          <a:p>
            <a:pPr lvl="2"/>
            <a:r>
              <a:rPr lang="en-US" dirty="0" smtClean="0"/>
              <a:t>Can use ‘resampling’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quandl_data_oil_resampled_mthl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63" y="4400731"/>
            <a:ext cx="3344189" cy="1542870"/>
          </a:xfrm>
          <a:prstGeom prst="rect">
            <a:avLst/>
          </a:prstGeom>
        </p:spPr>
      </p:pic>
      <p:pic>
        <p:nvPicPr>
          <p:cNvPr id="5" name="Picture 4" descr="quandl_api_oil_data_daily-to-mth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42" y="3520668"/>
            <a:ext cx="6469053" cy="427520"/>
          </a:xfrm>
          <a:prstGeom prst="rect">
            <a:avLst/>
          </a:prstGeom>
        </p:spPr>
      </p:pic>
      <p:pic>
        <p:nvPicPr>
          <p:cNvPr id="6" name="Picture 5" descr="quandl_data_oil-gdp_quarterly_diff_aggr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4" y="4223885"/>
            <a:ext cx="3238336" cy="2047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9520" y="4262231"/>
            <a:ext cx="2109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Still not exactly the same!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064" y="4400731"/>
            <a:ext cx="643487" cy="7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0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visualize this data?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Normalizing the data: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 descr="chart_all_b4_normaliz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2" y="3653240"/>
            <a:ext cx="3214375" cy="2034940"/>
          </a:xfrm>
          <a:prstGeom prst="rect">
            <a:avLst/>
          </a:prstGeom>
        </p:spPr>
      </p:pic>
      <p:pic>
        <p:nvPicPr>
          <p:cNvPr id="10" name="Picture 9" descr="chart_all_after_normaliz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00" y="3653240"/>
            <a:ext cx="3154410" cy="2094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2769" y="3283908"/>
            <a:ext cx="27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 Normalization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218025" y="3283908"/>
            <a:ext cx="2591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After Normalization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97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2) Design </a:t>
            </a:r>
            <a:r>
              <a:rPr lang="en-US" b="1" dirty="0">
                <a:solidFill>
                  <a:srgbClr val="FF0000"/>
                </a:solidFill>
              </a:rPr>
              <a:t>dataset </a:t>
            </a:r>
            <a:r>
              <a:rPr lang="en-US" b="1" dirty="0" smtClean="0">
                <a:solidFill>
                  <a:srgbClr val="FF0000"/>
                </a:solidFill>
              </a:rPr>
              <a:t>to update </a:t>
            </a:r>
            <a:r>
              <a:rPr lang="en-US" b="1" dirty="0">
                <a:solidFill>
                  <a:srgbClr val="FF0000"/>
                </a:solidFill>
              </a:rPr>
              <a:t>automatically</a:t>
            </a:r>
          </a:p>
          <a:p>
            <a:r>
              <a:rPr lang="en-US" dirty="0" smtClean="0"/>
              <a:t>3) Blueprint a data warehouse for </a:t>
            </a:r>
            <a:r>
              <a:rPr lang="en-US" dirty="0"/>
              <a:t>other </a:t>
            </a:r>
            <a:r>
              <a:rPr lang="en-US" dirty="0" smtClean="0"/>
              <a:t>sources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37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2) Design </a:t>
            </a:r>
            <a:r>
              <a:rPr lang="en-US" dirty="0"/>
              <a:t>dataset </a:t>
            </a:r>
            <a:r>
              <a:rPr lang="en-US" dirty="0" smtClean="0"/>
              <a:t>to update </a:t>
            </a:r>
            <a:r>
              <a:rPr lang="en-US" dirty="0"/>
              <a:t>automatically</a:t>
            </a:r>
          </a:p>
          <a:p>
            <a:endParaRPr lang="en-US" dirty="0" smtClean="0"/>
          </a:p>
          <a:p>
            <a:r>
              <a:rPr lang="en-US" dirty="0" smtClean="0"/>
              <a:t>3) Blueprint a data warehouse for </a:t>
            </a:r>
            <a:r>
              <a:rPr lang="en-US" dirty="0"/>
              <a:t>other </a:t>
            </a:r>
            <a:r>
              <a:rPr lang="en-US" dirty="0" smtClean="0"/>
              <a:t>sources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226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 smtClean="0"/>
              <a:t>Dataset 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466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</a:t>
            </a:r>
            <a:r>
              <a:rPr lang="en-US" dirty="0" smtClean="0"/>
              <a:t>update fo</a:t>
            </a:r>
            <a:r>
              <a:rPr lang="en-US" dirty="0" smtClean="0"/>
              <a:t>r new data?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Python </a:t>
            </a:r>
            <a:r>
              <a:rPr lang="en-US" dirty="0" err="1" smtClean="0"/>
              <a:t>script.py</a:t>
            </a:r>
            <a:r>
              <a:rPr lang="en-US" dirty="0" smtClean="0"/>
              <a:t> for ETL steps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live on </a:t>
            </a:r>
            <a:r>
              <a:rPr lang="en-US" dirty="0" err="1" smtClean="0"/>
              <a:t>prem</a:t>
            </a:r>
            <a:r>
              <a:rPr lang="en-US" dirty="0" smtClean="0"/>
              <a:t> server or cloud (</a:t>
            </a:r>
            <a:r>
              <a:rPr lang="en-US" dirty="0" err="1" smtClean="0"/>
              <a:t>ie</a:t>
            </a:r>
            <a:r>
              <a:rPr lang="en-US" dirty="0" smtClean="0"/>
              <a:t>. AWS</a:t>
            </a:r>
            <a:r>
              <a:rPr lang="en-US" dirty="0" smtClean="0"/>
              <a:t> EC2)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Make the </a:t>
            </a:r>
            <a:r>
              <a:rPr lang="en-US" dirty="0" smtClean="0"/>
              <a:t>duration of captured date flexible</a:t>
            </a:r>
          </a:p>
          <a:p>
            <a:pPr lvl="2"/>
            <a:r>
              <a:rPr lang="en-US" sz="1700" dirty="0" smtClean="0"/>
              <a:t>Date of last upload</a:t>
            </a:r>
          </a:p>
          <a:p>
            <a:pPr lvl="2"/>
            <a:r>
              <a:rPr lang="en-US" sz="1700" dirty="0" smtClean="0"/>
              <a:t>Calculate incremental interval</a:t>
            </a:r>
            <a:r>
              <a:rPr lang="en-US" sz="1700" dirty="0" smtClean="0"/>
              <a:t> </a:t>
            </a:r>
            <a:endParaRPr lang="en-US" sz="1700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Use a scheduler (Linux </a:t>
            </a:r>
            <a:r>
              <a:rPr lang="en-US" dirty="0" err="1" smtClean="0"/>
              <a:t>cron</a:t>
            </a:r>
            <a:r>
              <a:rPr lang="en-US" dirty="0" smtClean="0"/>
              <a:t> job, </a:t>
            </a:r>
            <a:r>
              <a:rPr lang="en-US" dirty="0" smtClean="0"/>
              <a:t>Glue, </a:t>
            </a:r>
            <a:r>
              <a:rPr lang="en-US" dirty="0" smtClean="0"/>
              <a:t>Airflow)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batch process (D, M, Q) </a:t>
            </a:r>
            <a:r>
              <a:rPr lang="mr-IN" dirty="0" smtClean="0"/>
              <a:t>…</a:t>
            </a:r>
            <a:r>
              <a:rPr lang="en-US" dirty="0" smtClean="0"/>
              <a:t> depends on requirements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7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1) Create </a:t>
            </a:r>
            <a:r>
              <a:rPr lang="en-US" dirty="0"/>
              <a:t>a </a:t>
            </a:r>
            <a:r>
              <a:rPr lang="en-US" dirty="0" smtClean="0"/>
              <a:t>combined dataset (gold, oil,..20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2) Design </a:t>
            </a:r>
            <a:r>
              <a:rPr lang="en-US" dirty="0"/>
              <a:t>dataset </a:t>
            </a:r>
            <a:r>
              <a:rPr lang="en-US" dirty="0" smtClean="0"/>
              <a:t>to update </a:t>
            </a:r>
            <a:r>
              <a:rPr lang="en-US" dirty="0"/>
              <a:t>automatically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3) Blueprint a data warehouse for </a:t>
            </a:r>
            <a:r>
              <a:rPr lang="en-US" b="1" dirty="0">
                <a:solidFill>
                  <a:srgbClr val="FF0000"/>
                </a:solidFill>
              </a:rPr>
              <a:t>other </a:t>
            </a:r>
            <a:r>
              <a:rPr lang="en-US" b="1" dirty="0" smtClean="0">
                <a:solidFill>
                  <a:srgbClr val="FF0000"/>
                </a:solidFill>
              </a:rPr>
              <a:t>sources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539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1564" b="15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412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 to Clean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10156" r="-3154" b="-10156"/>
          <a:stretch/>
        </p:blipFill>
        <p:spPr>
          <a:xfrm>
            <a:off x="549274" y="1600201"/>
            <a:ext cx="8295901" cy="4343400"/>
          </a:xfrm>
        </p:spPr>
      </p:pic>
    </p:spTree>
    <p:extLst>
      <p:ext uri="{BB962C8B-B14F-4D97-AF65-F5344CB8AC3E}">
        <p14:creationId xmlns:p14="http://schemas.microsoft.com/office/powerpoint/2010/main" val="114563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Blueprint </a:t>
            </a:r>
            <a:r>
              <a:rPr lang="en-US" dirty="0"/>
              <a:t>a data </a:t>
            </a:r>
            <a:r>
              <a:rPr lang="en-US" dirty="0" smtClean="0"/>
              <a:t>warehouse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SSA for any new sources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Which type of ETL Warehousing?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Suggestions for other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2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046792"/>
          </a:xfrm>
        </p:spPr>
        <p:txBody>
          <a:bodyPr>
            <a:normAutofit lnSpcReduction="10000"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SSA for any new sources</a:t>
            </a:r>
          </a:p>
          <a:p>
            <a:endParaRPr lang="en-US" dirty="0" smtClean="0"/>
          </a:p>
          <a:p>
            <a:pPr lvl="1"/>
            <a:r>
              <a:rPr lang="en-US" b="1" dirty="0" smtClean="0"/>
              <a:t>S</a:t>
            </a:r>
            <a:r>
              <a:rPr lang="en-US" dirty="0" smtClean="0"/>
              <a:t>ource </a:t>
            </a:r>
            <a:r>
              <a:rPr lang="en-US" b="1" dirty="0" smtClean="0"/>
              <a:t>S</a:t>
            </a:r>
            <a:r>
              <a:rPr lang="en-US" dirty="0" smtClean="0"/>
              <a:t>ystem </a:t>
            </a:r>
            <a:r>
              <a:rPr lang="en-US" b="1" dirty="0" smtClean="0"/>
              <a:t>A</a:t>
            </a:r>
            <a:r>
              <a:rPr lang="en-US" dirty="0" smtClean="0"/>
              <a:t>nalysis (big topic)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Identify </a:t>
            </a:r>
            <a:r>
              <a:rPr lang="en-US" dirty="0"/>
              <a:t>data quality issues in your data </a:t>
            </a:r>
            <a:r>
              <a:rPr lang="en-US" dirty="0" smtClean="0"/>
              <a:t>sources</a:t>
            </a:r>
          </a:p>
          <a:p>
            <a:pPr marL="685800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Correct any issues before </a:t>
            </a:r>
            <a:r>
              <a:rPr lang="en-US" dirty="0"/>
              <a:t>you </a:t>
            </a:r>
            <a:r>
              <a:rPr lang="en-US" dirty="0" smtClean="0"/>
              <a:t>integrating data into your services (or models)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r>
              <a:rPr lang="en-US" dirty="0" smtClean="0"/>
              <a:t>Continually </a:t>
            </a:r>
            <a:r>
              <a:rPr lang="en-US" dirty="0"/>
              <a:t>monitor </a:t>
            </a:r>
            <a:r>
              <a:rPr lang="en-US" dirty="0" smtClean="0"/>
              <a:t>quality </a:t>
            </a:r>
            <a:r>
              <a:rPr lang="en-US" dirty="0"/>
              <a:t>of </a:t>
            </a:r>
            <a:r>
              <a:rPr lang="en-US" dirty="0" smtClean="0"/>
              <a:t>data governance</a:t>
            </a:r>
          </a:p>
          <a:p>
            <a:pPr lvl="3"/>
            <a:r>
              <a:rPr lang="en-US" sz="1400" i="1" dirty="0"/>
              <a:t>Product:  IBM </a:t>
            </a:r>
            <a:r>
              <a:rPr lang="en-US" sz="1400" i="1" dirty="0" err="1" smtClean="0"/>
              <a:t>InfoSphere</a:t>
            </a:r>
            <a:r>
              <a:rPr lang="en-US" sz="1400" i="1" dirty="0" smtClean="0"/>
              <a:t> MDM</a:t>
            </a:r>
            <a:endParaRPr lang="en-US" sz="1400" i="1" dirty="0"/>
          </a:p>
        </p:txBody>
      </p:sp>
      <p:pic>
        <p:nvPicPr>
          <p:cNvPr id="4" name="Picture 3" descr="google_sn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3" y="1600201"/>
            <a:ext cx="2802236" cy="10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Which type of ETL Warehousing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sz="2000" b="1" dirty="0" smtClean="0"/>
              <a:t>Option 1: </a:t>
            </a:r>
            <a:r>
              <a:rPr lang="en-US" sz="2000" dirty="0" smtClean="0"/>
              <a:t>Create for tomorrow</a:t>
            </a:r>
          </a:p>
          <a:p>
            <a:pPr lvl="1"/>
            <a:r>
              <a:rPr lang="en-US" sz="2000" dirty="0" smtClean="0"/>
              <a:t>Full ETL and data warehouse in the cloud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41" y="3155308"/>
            <a:ext cx="7231238" cy="3251250"/>
          </a:xfrm>
          <a:prstGeom prst="rect">
            <a:avLst/>
          </a:prstGeom>
        </p:spPr>
      </p:pic>
      <p:pic>
        <p:nvPicPr>
          <p:cNvPr id="5" name="Picture 4" descr="etl_sources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48" y="3610717"/>
            <a:ext cx="1254587" cy="22252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1529" y="4954237"/>
            <a:ext cx="650707" cy="3673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10060" y="4455869"/>
            <a:ext cx="650707" cy="4983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230462" y="4723322"/>
            <a:ext cx="566744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Which type of ETL Warehousing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sz="2000" b="1" dirty="0" smtClean="0"/>
              <a:t>Option 2: </a:t>
            </a:r>
            <a:r>
              <a:rPr lang="en-US" sz="2000" dirty="0" smtClean="0"/>
              <a:t>Create for todays needs</a:t>
            </a:r>
          </a:p>
          <a:p>
            <a:pPr lvl="1"/>
            <a:r>
              <a:rPr lang="en-US" sz="2000" dirty="0" smtClean="0"/>
              <a:t>Simple ETL into </a:t>
            </a:r>
            <a:r>
              <a:rPr lang="en-US" sz="2000" dirty="0" smtClean="0"/>
              <a:t>standard </a:t>
            </a:r>
            <a:r>
              <a:rPr lang="en-US" sz="2000" dirty="0" err="1" smtClean="0"/>
              <a:t>Postgres</a:t>
            </a:r>
            <a:r>
              <a:rPr lang="en-US" sz="2000" dirty="0" smtClean="0"/>
              <a:t> DB for analysis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70" y="3138384"/>
            <a:ext cx="7000341" cy="29965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673592" y="3474265"/>
            <a:ext cx="5988391" cy="2162231"/>
            <a:chOff x="1673592" y="3474265"/>
            <a:chExt cx="5988391" cy="2162231"/>
          </a:xfrm>
        </p:grpSpPr>
        <p:pic>
          <p:nvPicPr>
            <p:cNvPr id="7" name="Picture 6" descr="etl_sources_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592" y="3600219"/>
              <a:ext cx="1181120" cy="203627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35368" y="3925604"/>
              <a:ext cx="419810" cy="167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72396" y="5033164"/>
              <a:ext cx="419810" cy="167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09704" y="3925603"/>
              <a:ext cx="309391" cy="110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15715" y="3946596"/>
              <a:ext cx="419810" cy="25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2173" y="4791750"/>
              <a:ext cx="419810" cy="2519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646453" y="3600219"/>
              <a:ext cx="2015530" cy="808214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772396" y="3474265"/>
              <a:ext cx="1889587" cy="83970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40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/>
              <a:t>India </a:t>
            </a:r>
            <a:r>
              <a:rPr lang="en-US" dirty="0" smtClean="0"/>
              <a:t>- large </a:t>
            </a:r>
            <a:r>
              <a:rPr lang="en-US" dirty="0"/>
              <a:t>consumers of </a:t>
            </a:r>
            <a:r>
              <a:rPr lang="en-US" dirty="0" smtClean="0"/>
              <a:t>gold (25%)</a:t>
            </a:r>
          </a:p>
          <a:p>
            <a:pPr lvl="2"/>
            <a:r>
              <a:rPr lang="en-US" i="1" dirty="0" smtClean="0"/>
              <a:t>Festive </a:t>
            </a:r>
            <a:r>
              <a:rPr lang="en-US" i="1" dirty="0"/>
              <a:t>and wedding seasons, leading to </a:t>
            </a:r>
            <a:r>
              <a:rPr lang="en-US" i="1" dirty="0" smtClean="0"/>
              <a:t>gold rallies</a:t>
            </a:r>
          </a:p>
          <a:p>
            <a:pPr lvl="2"/>
            <a:endParaRPr lang="en-US" dirty="0"/>
          </a:p>
          <a:p>
            <a:r>
              <a:rPr lang="en-US" dirty="0"/>
              <a:t>World Gold </a:t>
            </a:r>
            <a:r>
              <a:rPr lang="en-US" dirty="0" smtClean="0"/>
              <a:t>Council </a:t>
            </a:r>
            <a:r>
              <a:rPr lang="mr-IN" dirty="0" smtClean="0"/>
              <a:t>–</a:t>
            </a:r>
            <a:r>
              <a:rPr lang="en-US" dirty="0" smtClean="0"/>
              <a:t> income &amp; gold price</a:t>
            </a:r>
          </a:p>
          <a:p>
            <a:pPr lvl="2"/>
            <a:r>
              <a:rPr lang="en-US" i="1" dirty="0" smtClean="0"/>
              <a:t>“1% </a:t>
            </a:r>
            <a:r>
              <a:rPr lang="en-US" i="1" dirty="0" err="1" smtClean="0"/>
              <a:t>inc.</a:t>
            </a:r>
            <a:r>
              <a:rPr lang="en-US" i="1" dirty="0" smtClean="0"/>
              <a:t> </a:t>
            </a:r>
            <a:r>
              <a:rPr lang="en-US" i="1" dirty="0"/>
              <a:t>in income per capita gold demand rises by </a:t>
            </a:r>
            <a:r>
              <a:rPr lang="en-US" i="1" dirty="0" smtClean="0"/>
              <a:t>1%”</a:t>
            </a:r>
          </a:p>
          <a:p>
            <a:pPr lvl="2"/>
            <a:r>
              <a:rPr lang="en-US" i="1" dirty="0" smtClean="0"/>
              <a:t>“1% </a:t>
            </a:r>
            <a:r>
              <a:rPr lang="en-US" i="1" dirty="0" err="1" smtClean="0"/>
              <a:t>inc.</a:t>
            </a:r>
            <a:r>
              <a:rPr lang="en-US" i="1" dirty="0" smtClean="0"/>
              <a:t> in gold price, </a:t>
            </a:r>
            <a:r>
              <a:rPr lang="en-US" i="1" dirty="0"/>
              <a:t>gold demand falls by </a:t>
            </a:r>
            <a:r>
              <a:rPr lang="en-US" i="1" dirty="0" smtClean="0"/>
              <a:t>0.5%” </a:t>
            </a:r>
            <a:endParaRPr lang="en-US" i="1" dirty="0"/>
          </a:p>
          <a:p>
            <a:r>
              <a:rPr lang="en-US" dirty="0" smtClean="0"/>
              <a:t>Volatility Index</a:t>
            </a:r>
          </a:p>
          <a:p>
            <a:pPr lvl="2"/>
            <a:r>
              <a:rPr lang="en-US" dirty="0" smtClean="0"/>
              <a:t>People seem to flock to gold in times of uncertainty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232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 smtClean="0"/>
              <a:t>Inflation Index</a:t>
            </a:r>
          </a:p>
          <a:p>
            <a:pPr lvl="1"/>
            <a:r>
              <a:rPr lang="en-US" sz="2000" dirty="0" smtClean="0"/>
              <a:t>High inflation people tend to hedge investments with gold </a:t>
            </a:r>
          </a:p>
          <a:p>
            <a:r>
              <a:rPr lang="en-US" dirty="0" smtClean="0"/>
              <a:t>Interest Rates</a:t>
            </a:r>
          </a:p>
          <a:p>
            <a:pPr lvl="1"/>
            <a:r>
              <a:rPr lang="en-US" sz="2000" dirty="0" smtClean="0"/>
              <a:t>Seems to be a negative coloration with gold prices</a:t>
            </a:r>
          </a:p>
          <a:p>
            <a:r>
              <a:rPr lang="en-US" dirty="0" smtClean="0"/>
              <a:t>Monsoon Season</a:t>
            </a:r>
            <a:endParaRPr lang="en-US" dirty="0"/>
          </a:p>
          <a:p>
            <a:pPr lvl="1"/>
            <a:r>
              <a:rPr lang="en-US" sz="1800" dirty="0" smtClean="0"/>
              <a:t>Rural </a:t>
            </a:r>
            <a:r>
              <a:rPr lang="en-US" sz="1800" dirty="0"/>
              <a:t>India accounts for 60 percent of the country's </a:t>
            </a:r>
            <a:r>
              <a:rPr lang="en-US" sz="1800" dirty="0" smtClean="0"/>
              <a:t>consumption </a:t>
            </a:r>
          </a:p>
          <a:p>
            <a:pPr lvl="1"/>
            <a:r>
              <a:rPr lang="en-US" sz="1800" dirty="0" smtClean="0"/>
              <a:t>Good season, good crops </a:t>
            </a:r>
            <a:r>
              <a:rPr lang="en-US" sz="1800" dirty="0" smtClean="0">
                <a:sym typeface="Wingdings"/>
              </a:rPr>
              <a:t> farmers buy gold for investments</a:t>
            </a:r>
          </a:p>
          <a:p>
            <a:pPr lvl="1"/>
            <a:r>
              <a:rPr lang="en-US" sz="1800" dirty="0" smtClean="0">
                <a:sym typeface="Wingdings"/>
              </a:rPr>
              <a:t>Bad season, low yield  farmers sell gold to generate funds</a:t>
            </a:r>
            <a:endParaRPr lang="en-US" sz="1800" dirty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78223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878831"/>
            <a:ext cx="8042276" cy="4064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1) Create </a:t>
            </a:r>
            <a:r>
              <a:rPr lang="en-US" dirty="0"/>
              <a:t>a small </a:t>
            </a:r>
            <a:r>
              <a:rPr lang="en-US" dirty="0" smtClean="0"/>
              <a:t>dataset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Decide on data source </a:t>
            </a:r>
            <a:r>
              <a:rPr lang="mr-IN" dirty="0" smtClean="0"/>
              <a:t>–</a:t>
            </a:r>
            <a:r>
              <a:rPr lang="en-US" dirty="0" smtClean="0"/>
              <a:t> support of 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Decide on datasets to pull from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Code it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Discuss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2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Suggestions for other sources</a:t>
            </a:r>
          </a:p>
          <a:p>
            <a:r>
              <a:rPr lang="en-US" dirty="0" smtClean="0"/>
              <a:t>Geo Political Sentiment</a:t>
            </a:r>
          </a:p>
          <a:p>
            <a:pPr lvl="1"/>
            <a:r>
              <a:rPr lang="en-US" sz="1800" dirty="0" smtClean="0"/>
              <a:t>Demand </a:t>
            </a:r>
            <a:r>
              <a:rPr lang="en-US" sz="1800" dirty="0"/>
              <a:t>for gold goes up as a safe haven for parking </a:t>
            </a:r>
            <a:r>
              <a:rPr lang="en-US" sz="1800" dirty="0" smtClean="0"/>
              <a:t>funds </a:t>
            </a:r>
            <a:endParaRPr lang="en-US" sz="1800" dirty="0"/>
          </a:p>
          <a:p>
            <a:pPr lvl="1"/>
            <a:r>
              <a:rPr lang="en-US" sz="1800" dirty="0" err="1" smtClean="0"/>
              <a:t>Eg</a:t>
            </a:r>
            <a:r>
              <a:rPr lang="en-US" sz="1800" dirty="0" smtClean="0"/>
              <a:t>. Turmoil in the crisis </a:t>
            </a:r>
            <a:r>
              <a:rPr lang="en-US" sz="1800" dirty="0"/>
              <a:t>over Korea's nuclear capability has boosted the </a:t>
            </a:r>
            <a:r>
              <a:rPr lang="en-US" sz="1800" dirty="0" smtClean="0"/>
              <a:t>price of gold</a:t>
            </a:r>
            <a:endParaRPr lang="en-US" sz="2000" dirty="0" smtClean="0"/>
          </a:p>
          <a:p>
            <a:r>
              <a:rPr lang="en-US" dirty="0" smtClean="0"/>
              <a:t>US Dollar</a:t>
            </a:r>
            <a:endParaRPr lang="en-US" dirty="0"/>
          </a:p>
          <a:p>
            <a:pPr lvl="1"/>
            <a:r>
              <a:rPr lang="en-US" sz="1800" dirty="0" smtClean="0"/>
              <a:t>Gold </a:t>
            </a:r>
            <a:r>
              <a:rPr lang="en-US" sz="1800" dirty="0"/>
              <a:t>and </a:t>
            </a:r>
            <a:r>
              <a:rPr lang="en-US" sz="1800" dirty="0" smtClean="0"/>
              <a:t>the USD </a:t>
            </a:r>
            <a:r>
              <a:rPr lang="en-US" sz="1800" dirty="0"/>
              <a:t>share an inverse </a:t>
            </a:r>
            <a:r>
              <a:rPr lang="en-US" sz="1800" dirty="0" smtClean="0"/>
              <a:t>relationship</a:t>
            </a:r>
          </a:p>
          <a:p>
            <a:pPr lvl="1"/>
            <a:r>
              <a:rPr lang="en-US" sz="1800" dirty="0" smtClean="0"/>
              <a:t>When USD </a:t>
            </a:r>
            <a:r>
              <a:rPr lang="en-US" sz="1800" dirty="0"/>
              <a:t>starts </a:t>
            </a:r>
            <a:r>
              <a:rPr lang="en-US" sz="1800" dirty="0" smtClean="0"/>
              <a:t>fall, </a:t>
            </a:r>
            <a:r>
              <a:rPr lang="en-US" sz="1800" dirty="0"/>
              <a:t>investors look for </a:t>
            </a:r>
            <a:r>
              <a:rPr lang="en-US" sz="1800" dirty="0" smtClean="0"/>
              <a:t>other investments </a:t>
            </a:r>
            <a:r>
              <a:rPr lang="en-US" sz="1800" dirty="0"/>
              <a:t>sources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3135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Blueprinting A Warehouse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NLP ETL </a:t>
            </a:r>
            <a:r>
              <a:rPr lang="en-US" dirty="0"/>
              <a:t>Pipelines for Sentiment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Text Processing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Modeling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Software toolkits:</a:t>
            </a:r>
          </a:p>
          <a:p>
            <a:pPr lvl="2"/>
            <a:r>
              <a:rPr lang="en-US" dirty="0" smtClean="0"/>
              <a:t>NLTK, </a:t>
            </a:r>
            <a:r>
              <a:rPr lang="en-US" dirty="0" err="1" smtClean="0"/>
              <a:t>Sci</a:t>
            </a:r>
            <a:r>
              <a:rPr lang="en-US" dirty="0" smtClean="0"/>
              <a:t>-kit Learn, Stanford </a:t>
            </a:r>
            <a:r>
              <a:rPr lang="en-US" dirty="0" err="1" smtClean="0"/>
              <a:t>CoreNLP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Web Services (via APIs)</a:t>
            </a:r>
          </a:p>
          <a:p>
            <a:pPr lvl="2"/>
            <a:r>
              <a:rPr lang="en-US" dirty="0" smtClean="0"/>
              <a:t>IBM Watson, MS Azure, </a:t>
            </a:r>
            <a:r>
              <a:rPr lang="en-US" dirty="0" err="1" smtClean="0"/>
              <a:t>TweetSentiment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1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Cloud!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4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data services can be broken down into:</a:t>
            </a:r>
          </a:p>
          <a:p>
            <a:r>
              <a:rPr lang="en-US" dirty="0" smtClean="0"/>
              <a:t>1) Ingestion, transfer, migration, API</a:t>
            </a:r>
          </a:p>
          <a:p>
            <a:r>
              <a:rPr lang="en-US" dirty="0" smtClean="0"/>
              <a:t>2) Storage, caching, archival, backups</a:t>
            </a:r>
          </a:p>
          <a:p>
            <a:r>
              <a:rPr lang="en-US" dirty="0" smtClean="0"/>
              <a:t>3) Query, catalog, search, process, reporting</a:t>
            </a:r>
          </a:p>
          <a:p>
            <a:r>
              <a:rPr lang="en-US" dirty="0" smtClean="0"/>
              <a:t>4) Analytics, ML, DL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2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AWS </a:t>
            </a:r>
            <a:r>
              <a:rPr lang="en-US" sz="4800" dirty="0" smtClean="0"/>
              <a:t>Regular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usual suspects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80" y="2445150"/>
            <a:ext cx="3299548" cy="1137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5" y="2445150"/>
            <a:ext cx="2985851" cy="19076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66" y="4636379"/>
            <a:ext cx="2755657" cy="1833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542" y="1950285"/>
            <a:ext cx="2346571" cy="1475935"/>
          </a:xfrm>
          <a:prstGeom prst="rect">
            <a:avLst/>
          </a:prstGeom>
        </p:spPr>
      </p:pic>
      <p:pic>
        <p:nvPicPr>
          <p:cNvPr id="16" name="Picture 15" descr="aws_sqs_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721" y="3793977"/>
            <a:ext cx="2413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Network of Regions</a:t>
            </a:r>
            <a:endParaRPr lang="en-US" dirty="0"/>
          </a:p>
        </p:txBody>
      </p:sp>
      <p:pic>
        <p:nvPicPr>
          <p:cNvPr id="6" name="Content Placeholder 5" descr="aws_network_ma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r="3240"/>
          <a:stretch>
            <a:fillRect/>
          </a:stretch>
        </p:blipFill>
        <p:spPr>
          <a:xfrm>
            <a:off x="758736" y="1633054"/>
            <a:ext cx="7521378" cy="4433637"/>
          </a:xfrm>
        </p:spPr>
      </p:pic>
      <p:sp>
        <p:nvSpPr>
          <p:cNvPr id="7" name="TextBox 6"/>
          <p:cNvSpPr txBox="1"/>
          <p:nvPr/>
        </p:nvSpPr>
        <p:spPr>
          <a:xfrm>
            <a:off x="1406976" y="1666045"/>
            <a:ext cx="5735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66 Availability Zones in 21 geographic regions, with</a:t>
            </a:r>
          </a:p>
          <a:p>
            <a:pPr algn="ctr"/>
            <a:r>
              <a:rPr lang="en-US" dirty="0" smtClean="0"/>
              <a:t>(12 </a:t>
            </a:r>
            <a:r>
              <a:rPr lang="en-US" dirty="0"/>
              <a:t>more AZ </a:t>
            </a:r>
            <a:r>
              <a:rPr lang="en-US" dirty="0" smtClean="0"/>
              <a:t> and 4 region coming soon)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4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Services 2017</a:t>
            </a:r>
            <a:endParaRPr lang="en-US" dirty="0"/>
          </a:p>
        </p:txBody>
      </p:sp>
      <p:pic>
        <p:nvPicPr>
          <p:cNvPr id="11" name="Content Placeholder 10" descr="aws_pace_of_innov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r="2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99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Total S&amp;F YTD</a:t>
            </a:r>
            <a:endParaRPr lang="en-US" dirty="0"/>
          </a:p>
        </p:txBody>
      </p:sp>
      <p:pic>
        <p:nvPicPr>
          <p:cNvPr id="6" name="Content Placeholder 5" descr="aws_total_services_featu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r="70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181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AWS Regular Services </a:t>
            </a:r>
            <a:endParaRPr lang="en-US" dirty="0"/>
          </a:p>
        </p:txBody>
      </p:sp>
      <p:pic>
        <p:nvPicPr>
          <p:cNvPr id="4" name="Content Placeholder 3" descr="aws_all_icons_us_highlighte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" b="1944"/>
          <a:stretch>
            <a:fillRect/>
          </a:stretch>
        </p:blipFill>
        <p:spPr>
          <a:xfrm>
            <a:off x="252378" y="1444532"/>
            <a:ext cx="8775568" cy="5003358"/>
          </a:xfrm>
        </p:spPr>
      </p:pic>
    </p:spTree>
    <p:extLst>
      <p:ext uri="{BB962C8B-B14F-4D97-AF65-F5344CB8AC3E}">
        <p14:creationId xmlns:p14="http://schemas.microsoft.com/office/powerpoint/2010/main" val="131897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Helps you ETL between different components</a:t>
            </a:r>
          </a:p>
          <a:p>
            <a:r>
              <a:rPr lang="en-US" dirty="0" smtClean="0"/>
              <a:t>Create </a:t>
            </a:r>
            <a:r>
              <a:rPr lang="en-US" dirty="0"/>
              <a:t>complex data processing </a:t>
            </a:r>
            <a:r>
              <a:rPr lang="en-US" dirty="0" smtClean="0"/>
              <a:t>workloads:</a:t>
            </a:r>
          </a:p>
          <a:p>
            <a:pPr lvl="1"/>
            <a:r>
              <a:rPr lang="en-US" dirty="0" smtClean="0"/>
              <a:t> Fault tolerant</a:t>
            </a:r>
            <a:endParaRPr lang="en-US" dirty="0"/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Highly available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76" y="2679595"/>
            <a:ext cx="2368024" cy="2368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23" y="4238229"/>
            <a:ext cx="1414353" cy="1705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4482" y="4783693"/>
            <a:ext cx="123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4798" y="6113779"/>
            <a:ext cx="75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Decide on data source </a:t>
            </a:r>
            <a:r>
              <a:rPr lang="mr-IN" dirty="0"/>
              <a:t>–</a:t>
            </a:r>
            <a:r>
              <a:rPr lang="en-US" dirty="0"/>
              <a:t> support of API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IEX</a:t>
            </a:r>
          </a:p>
          <a:p>
            <a:pPr lvl="1"/>
            <a:r>
              <a:rPr lang="en-US" dirty="0" smtClean="0"/>
              <a:t>Alpha Vantage</a:t>
            </a:r>
          </a:p>
          <a:p>
            <a:pPr lvl="1"/>
            <a:r>
              <a:rPr lang="en-US" dirty="0" err="1" smtClean="0"/>
              <a:t>Quandl</a:t>
            </a:r>
            <a:endParaRPr lang="en-US" dirty="0" smtClean="0"/>
          </a:p>
          <a:p>
            <a:pPr lvl="1"/>
            <a:r>
              <a:rPr lang="en-US" dirty="0" smtClean="0"/>
              <a:t>Yahoo Finance</a:t>
            </a:r>
          </a:p>
          <a:p>
            <a:pPr lvl="1"/>
            <a:r>
              <a:rPr lang="en-US" dirty="0" smtClean="0"/>
              <a:t>Stock Market Data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54579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example in Architect view:</a:t>
            </a:r>
          </a:p>
          <a:p>
            <a:endParaRPr lang="en-US" dirty="0"/>
          </a:p>
        </p:txBody>
      </p:sp>
      <p:pic>
        <p:nvPicPr>
          <p:cNvPr id="4" name="Picture 3" descr="aws_pipeline_architect_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8" y="2097494"/>
            <a:ext cx="7511069" cy="42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to automate analytics workflow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ws_pipeline_automating_analy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160909"/>
            <a:ext cx="7696637" cy="34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0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</a:t>
            </a:r>
            <a:r>
              <a:rPr lang="en-US" dirty="0" err="1" smtClean="0"/>
              <a:t>Usecases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of </a:t>
            </a:r>
            <a:r>
              <a:rPr lang="en-US" dirty="0" err="1" smtClean="0"/>
              <a:t>DynamoDB</a:t>
            </a:r>
            <a:r>
              <a:rPr lang="en-US" dirty="0" smtClean="0"/>
              <a:t> &amp; </a:t>
            </a:r>
            <a:r>
              <a:rPr lang="en-US" dirty="0" err="1" smtClean="0"/>
              <a:t>Sagemaker</a:t>
            </a:r>
            <a:r>
              <a:rPr lang="en-US" dirty="0" smtClean="0"/>
              <a:t> for </a:t>
            </a:r>
            <a:r>
              <a:rPr lang="en-US" dirty="0" err="1" smtClean="0"/>
              <a:t>realtime</a:t>
            </a:r>
            <a:r>
              <a:rPr lang="en-US" dirty="0" smtClean="0"/>
              <a:t> predictions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ws_pipeline_dynamoDB_sagema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424838"/>
            <a:ext cx="7900746" cy="32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8000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Pricing:</a:t>
            </a:r>
          </a:p>
          <a:p>
            <a:pPr lvl="1"/>
            <a:r>
              <a:rPr lang="en-US" sz="2300" b="1" dirty="0" smtClean="0"/>
              <a:t>Activities</a:t>
            </a:r>
            <a:r>
              <a:rPr lang="en-US" sz="2300" dirty="0" smtClean="0"/>
              <a:t> run or </a:t>
            </a:r>
            <a:r>
              <a:rPr lang="en-US" sz="2300" b="1" dirty="0" smtClean="0"/>
              <a:t>preconditions</a:t>
            </a:r>
            <a:r>
              <a:rPr lang="en-US" sz="2300" dirty="0" smtClean="0"/>
              <a:t> checked:</a:t>
            </a:r>
          </a:p>
          <a:p>
            <a:pPr marL="349250" lvl="1" indent="0">
              <a:buNone/>
            </a:pPr>
            <a:r>
              <a:rPr lang="en-US" sz="1800" b="1" dirty="0"/>
              <a:t>	</a:t>
            </a:r>
            <a:r>
              <a:rPr lang="en-US" sz="1800" b="1" dirty="0" smtClean="0"/>
              <a:t>		High Freq.		Low Freq.</a:t>
            </a:r>
          </a:p>
          <a:p>
            <a:pPr lvl="2"/>
            <a:r>
              <a:rPr lang="en-US" sz="1800" dirty="0" smtClean="0"/>
              <a:t>on AWS		$1.00/mth		$0.60/mth</a:t>
            </a:r>
          </a:p>
          <a:p>
            <a:pPr lvl="2"/>
            <a:r>
              <a:rPr lang="en-US" sz="1800" dirty="0" smtClean="0"/>
              <a:t>on-premise</a:t>
            </a:r>
            <a:r>
              <a:rPr lang="en-US" sz="1800" dirty="0"/>
              <a:t>	</a:t>
            </a:r>
            <a:r>
              <a:rPr lang="en-US" sz="1800" dirty="0" smtClean="0"/>
              <a:t>$2.50</a:t>
            </a:r>
            <a:r>
              <a:rPr lang="en-US" sz="1800" dirty="0"/>
              <a:t>/mth	</a:t>
            </a:r>
            <a:r>
              <a:rPr lang="en-US" sz="1800" dirty="0" smtClean="0"/>
              <a:t>	$1.50</a:t>
            </a:r>
            <a:r>
              <a:rPr lang="en-US" sz="1800" dirty="0"/>
              <a:t>/</a:t>
            </a:r>
            <a:r>
              <a:rPr lang="en-US" sz="1800" dirty="0" smtClean="0"/>
              <a:t>mth</a:t>
            </a:r>
            <a:endParaRPr lang="en-US" sz="1800" dirty="0"/>
          </a:p>
          <a:p>
            <a:pPr marL="685800" lvl="2" indent="0">
              <a:buNone/>
            </a:pPr>
            <a:endParaRPr lang="en-US" sz="1900" dirty="0" smtClean="0"/>
          </a:p>
          <a:p>
            <a:pPr lvl="1"/>
            <a:r>
              <a:rPr lang="en-US" sz="2100" dirty="0" err="1" smtClean="0"/>
              <a:t>Eg</a:t>
            </a:r>
            <a:r>
              <a:rPr lang="en-US" sz="2100" dirty="0" smtClean="0"/>
              <a:t>: A daily job (LF) run on AWS </a:t>
            </a:r>
            <a:r>
              <a:rPr lang="en-US" sz="2100" dirty="0"/>
              <a:t>to replicate an </a:t>
            </a:r>
            <a:r>
              <a:rPr lang="en-US" sz="2100" dirty="0" smtClean="0"/>
              <a:t>DynamoDB </a:t>
            </a:r>
            <a:r>
              <a:rPr lang="en-US" sz="2100" dirty="0"/>
              <a:t>table to </a:t>
            </a:r>
            <a:r>
              <a:rPr lang="en-US" sz="2100" dirty="0" smtClean="0"/>
              <a:t>S3 </a:t>
            </a:r>
            <a:r>
              <a:rPr lang="en-US" sz="2100" dirty="0"/>
              <a:t>would </a:t>
            </a:r>
            <a:r>
              <a:rPr lang="en-US" sz="2100" b="1" dirty="0">
                <a:solidFill>
                  <a:srgbClr val="FF0000"/>
                </a:solidFill>
              </a:rPr>
              <a:t>cost $</a:t>
            </a:r>
            <a:r>
              <a:rPr lang="en-US" sz="2100" b="1" dirty="0" smtClean="0">
                <a:solidFill>
                  <a:srgbClr val="FF0000"/>
                </a:solidFill>
              </a:rPr>
              <a:t>0.60/mth</a:t>
            </a:r>
            <a:r>
              <a:rPr lang="en-US" sz="2100" dirty="0" smtClean="0"/>
              <a:t>. </a:t>
            </a:r>
            <a:r>
              <a:rPr lang="en-US" sz="2100" dirty="0"/>
              <a:t>If an </a:t>
            </a:r>
            <a:r>
              <a:rPr lang="en-US" sz="2100" dirty="0" smtClean="0"/>
              <a:t>EC2 </a:t>
            </a:r>
            <a:r>
              <a:rPr lang="en-US" sz="2100" dirty="0"/>
              <a:t>activity was added to this same pipeline to produce a report based on the data in Amazon S3, the total cost of the pipeline would be $</a:t>
            </a:r>
            <a:r>
              <a:rPr lang="en-US" sz="2100" dirty="0" smtClean="0"/>
              <a:t>1.20/mth (2 X </a:t>
            </a:r>
            <a:r>
              <a:rPr lang="en-US" sz="2100" dirty="0"/>
              <a:t>$0.60 per activity per month). </a:t>
            </a:r>
            <a:endParaRPr lang="en-US" sz="2100" dirty="0" smtClean="0"/>
          </a:p>
          <a:p>
            <a:pPr marL="349250" lvl="1" indent="0">
              <a:buNone/>
            </a:pPr>
            <a:endParaRPr lang="en-US" sz="2100" dirty="0" smtClean="0"/>
          </a:p>
          <a:p>
            <a:pPr lvl="1"/>
            <a:r>
              <a:rPr lang="en-US" sz="2100" dirty="0" smtClean="0"/>
              <a:t>If </a:t>
            </a:r>
            <a:r>
              <a:rPr lang="en-US" sz="2100" dirty="0"/>
              <a:t>the pipeline was changed to </a:t>
            </a:r>
            <a:r>
              <a:rPr lang="en-US" sz="2100" b="1" u="sng" dirty="0"/>
              <a:t>run every 6 hours</a:t>
            </a:r>
            <a:r>
              <a:rPr lang="en-US" sz="2100" dirty="0"/>
              <a:t>, it would </a:t>
            </a:r>
            <a:r>
              <a:rPr lang="en-US" sz="2100" b="1" dirty="0">
                <a:solidFill>
                  <a:srgbClr val="FF0000"/>
                </a:solidFill>
              </a:rPr>
              <a:t>cost $</a:t>
            </a:r>
            <a:r>
              <a:rPr lang="en-US" sz="2100" b="1" dirty="0" smtClean="0">
                <a:solidFill>
                  <a:srgbClr val="FF0000"/>
                </a:solidFill>
              </a:rPr>
              <a:t>2.00/mth</a:t>
            </a:r>
            <a:r>
              <a:rPr lang="en-US" sz="2100" dirty="0" smtClean="0">
                <a:solidFill>
                  <a:srgbClr val="FF0000"/>
                </a:solidFill>
              </a:rPr>
              <a:t>, </a:t>
            </a:r>
            <a:r>
              <a:rPr lang="en-US" sz="2100" dirty="0"/>
              <a:t>because it would then consist of </a:t>
            </a:r>
            <a:r>
              <a:rPr lang="en-US" sz="2100" u="sng" dirty="0"/>
              <a:t>two High Frequency </a:t>
            </a:r>
            <a:r>
              <a:rPr lang="en-US" sz="2100" dirty="0"/>
              <a:t>activities (at $1.00 per month for each activity)</a:t>
            </a:r>
            <a:r>
              <a:rPr lang="en-US" sz="2100" dirty="0" smtClean="0"/>
              <a:t>.</a:t>
            </a:r>
          </a:p>
          <a:p>
            <a:pPr marL="349250" lvl="1" indent="0">
              <a:buNone/>
            </a:pPr>
            <a:r>
              <a:rPr lang="en-US" sz="2100" dirty="0" smtClean="0"/>
              <a:t> </a:t>
            </a:r>
          </a:p>
          <a:p>
            <a:pPr lvl="1"/>
            <a:r>
              <a:rPr lang="en-US" sz="2100" i="1" dirty="0"/>
              <a:t>EC2, </a:t>
            </a:r>
            <a:r>
              <a:rPr lang="en-US" sz="2100" i="1" dirty="0" smtClean="0"/>
              <a:t>EMR, S3, RDS</a:t>
            </a:r>
            <a:r>
              <a:rPr lang="en-US" sz="2100" i="1" dirty="0"/>
              <a:t>, </a:t>
            </a:r>
            <a:r>
              <a:rPr lang="en-US" sz="2100" i="1" dirty="0" smtClean="0"/>
              <a:t>DynamoDB</a:t>
            </a:r>
            <a:r>
              <a:rPr lang="en-US" sz="2100" i="1" dirty="0"/>
              <a:t>, </a:t>
            </a:r>
            <a:r>
              <a:rPr lang="en-US" sz="2100" i="1" dirty="0" smtClean="0"/>
              <a:t>SNS associated </a:t>
            </a:r>
            <a:r>
              <a:rPr lang="en-US" sz="2100" i="1" dirty="0"/>
              <a:t>with AWS Data Pipeline are billed separately 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Pipeline for 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Assuming customers have datasets to analyze</a:t>
            </a:r>
          </a:p>
          <a:p>
            <a:r>
              <a:rPr lang="en-US" dirty="0" smtClean="0"/>
              <a:t>Customer installs AWS Task Runner on-</a:t>
            </a:r>
            <a:r>
              <a:rPr lang="en-US" dirty="0" err="1" smtClean="0"/>
              <a:t>prem</a:t>
            </a:r>
            <a:r>
              <a:rPr lang="en-US" dirty="0" smtClean="0"/>
              <a:t> DBs</a:t>
            </a:r>
          </a:p>
          <a:p>
            <a:r>
              <a:rPr lang="en-US" dirty="0" smtClean="0"/>
              <a:t>GS AWS Pipeline will ‘poll’ data for extraction</a:t>
            </a:r>
          </a:p>
          <a:p>
            <a:r>
              <a:rPr lang="en-US" dirty="0" smtClean="0"/>
              <a:t>Ingest customer data in S3 bucket</a:t>
            </a:r>
          </a:p>
          <a:p>
            <a:pPr lvl="1"/>
            <a:r>
              <a:rPr lang="en-US" dirty="0" smtClean="0"/>
              <a:t>Or use DMS to replicate database to AWS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3) Catalog, Search, Process, Query,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</a:t>
            </a:r>
            <a:r>
              <a:rPr lang="en-US" dirty="0" smtClean="0">
                <a:solidFill>
                  <a:schemeClr val="tx1"/>
                </a:solidFill>
              </a:rPr>
              <a:t>Data Pipeline/ Glue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Streams: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Databases: </a:t>
            </a:r>
            <a:r>
              <a:rPr lang="en-US" b="1" dirty="0" smtClean="0">
                <a:solidFill>
                  <a:srgbClr val="FF0000"/>
                </a:solidFill>
              </a:rPr>
              <a:t>Red Shift </a:t>
            </a:r>
            <a:r>
              <a:rPr lang="en-US" b="1" dirty="0" err="1" smtClean="0">
                <a:solidFill>
                  <a:srgbClr val="FF0000"/>
                </a:solidFill>
              </a:rPr>
              <a:t>datawarehouse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Messages: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smtClean="0"/>
              <a:t>Redshift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Amazon’s fully managed data warehouse</a:t>
            </a:r>
          </a:p>
          <a:p>
            <a:r>
              <a:rPr lang="en-US" dirty="0" smtClean="0"/>
              <a:t>Extremely fast:</a:t>
            </a:r>
          </a:p>
          <a:p>
            <a:pPr lvl="2"/>
            <a:r>
              <a:rPr lang="en-US" dirty="0" smtClean="0"/>
              <a:t>Massively parallel process (MPP) </a:t>
            </a:r>
            <a:r>
              <a:rPr lang="mr-IN" dirty="0" smtClean="0"/>
              <a:t>–</a:t>
            </a:r>
            <a:r>
              <a:rPr lang="en-US" dirty="0" smtClean="0"/>
              <a:t> using slices</a:t>
            </a:r>
          </a:p>
          <a:p>
            <a:pPr lvl="2"/>
            <a:r>
              <a:rPr lang="en-US" dirty="0" smtClean="0"/>
              <a:t>Columnar storage </a:t>
            </a:r>
            <a:r>
              <a:rPr lang="mr-IN" dirty="0" smtClean="0"/>
              <a:t>–</a:t>
            </a:r>
            <a:r>
              <a:rPr lang="en-US" dirty="0" smtClean="0"/>
              <a:t> reduces disk I/O</a:t>
            </a:r>
          </a:p>
          <a:p>
            <a:pPr lvl="2"/>
            <a:r>
              <a:rPr lang="en-US" dirty="0" smtClean="0"/>
              <a:t>Data compression </a:t>
            </a:r>
            <a:r>
              <a:rPr lang="mr-IN" dirty="0" smtClean="0"/>
              <a:t>–</a:t>
            </a:r>
            <a:r>
              <a:rPr lang="en-US" dirty="0" smtClean="0"/>
              <a:t> columns in memory</a:t>
            </a:r>
          </a:p>
          <a:p>
            <a:pPr lvl="2"/>
            <a:r>
              <a:rPr lang="en-US" dirty="0" smtClean="0"/>
              <a:t>Caches Results </a:t>
            </a:r>
            <a:r>
              <a:rPr lang="mr-IN" dirty="0" smtClean="0"/>
              <a:t>–</a:t>
            </a:r>
            <a:r>
              <a:rPr lang="en-US" dirty="0" smtClean="0"/>
              <a:t> code &amp; queries</a:t>
            </a:r>
          </a:p>
          <a:p>
            <a:pPr lvl="2"/>
            <a:r>
              <a:rPr lang="en-US" dirty="0" smtClean="0"/>
              <a:t>Compiled code </a:t>
            </a:r>
            <a:r>
              <a:rPr lang="mr-IN" dirty="0" smtClean="0"/>
              <a:t>–</a:t>
            </a:r>
            <a:r>
              <a:rPr lang="en-US" dirty="0" smtClean="0"/>
              <a:t> shared across cluster</a:t>
            </a:r>
          </a:p>
          <a:p>
            <a:pPr lvl="2"/>
            <a:r>
              <a:rPr lang="en-US" dirty="0" smtClean="0"/>
              <a:t>Encryption </a:t>
            </a:r>
            <a:r>
              <a:rPr lang="mr-IN" dirty="0" smtClean="0"/>
              <a:t>–</a:t>
            </a:r>
            <a:r>
              <a:rPr lang="en-US" dirty="0" smtClean="0"/>
              <a:t> immutable, one way</a:t>
            </a:r>
          </a:p>
          <a:p>
            <a:pPr lvl="2"/>
            <a:r>
              <a:rPr lang="en-US" dirty="0" smtClean="0"/>
              <a:t>Durability </a:t>
            </a:r>
            <a:r>
              <a:rPr lang="mr-IN" dirty="0" smtClean="0"/>
              <a:t>–</a:t>
            </a:r>
            <a:r>
              <a:rPr lang="en-US" dirty="0" smtClean="0"/>
              <a:t> data copied on all nodes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71" y="3860445"/>
            <a:ext cx="2644004" cy="26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Redshift </a:t>
            </a:r>
            <a:r>
              <a:rPr lang="mr-IN" dirty="0" smtClean="0"/>
              <a:t>–</a:t>
            </a:r>
            <a:r>
              <a:rPr lang="en-US" dirty="0" smtClean="0"/>
              <a:t> Cluster 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Considerations:</a:t>
            </a:r>
          </a:p>
          <a:p>
            <a:pPr lvl="1"/>
            <a:r>
              <a:rPr lang="en-US" dirty="0" smtClean="0"/>
              <a:t>How much data you plan to import into RS?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How complex are the queries you plan to run?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many users downstream running queries?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4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</a:t>
            </a:r>
            <a:r>
              <a:rPr lang="mr-IN" dirty="0"/>
              <a:t>–</a:t>
            </a:r>
            <a:r>
              <a:rPr lang="en-US" dirty="0"/>
              <a:t> Cluster Sizing</a:t>
            </a:r>
          </a:p>
        </p:txBody>
      </p:sp>
      <p:pic>
        <p:nvPicPr>
          <p:cNvPr id="4" name="Content Placeholder 3" descr="aws_rs_clustering_ec2_chart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1" b="8461"/>
          <a:stretch>
            <a:fillRect/>
          </a:stretch>
        </p:blipFill>
        <p:spPr>
          <a:xfrm>
            <a:off x="907183" y="1831138"/>
            <a:ext cx="7684367" cy="4150104"/>
          </a:xfrm>
        </p:spPr>
      </p:pic>
    </p:spTree>
    <p:extLst>
      <p:ext uri="{BB962C8B-B14F-4D97-AF65-F5344CB8AC3E}">
        <p14:creationId xmlns:p14="http://schemas.microsoft.com/office/powerpoint/2010/main" val="35621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Redshift -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New accounts </a:t>
            </a:r>
            <a:r>
              <a:rPr lang="mr-IN" dirty="0" smtClean="0"/>
              <a:t>–</a:t>
            </a:r>
            <a:r>
              <a:rPr lang="en-US" dirty="0" smtClean="0"/>
              <a:t> 750 hours/month (over all nodes)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Similar to running DC2.Large, 160GB SSD continuous</a:t>
            </a:r>
          </a:p>
          <a:p>
            <a:pPr lvl="1"/>
            <a:r>
              <a:rPr lang="en-US" dirty="0" smtClean="0"/>
              <a:t>Good for testing or sizing your workload</a:t>
            </a:r>
          </a:p>
          <a:p>
            <a:pPr lvl="1"/>
            <a:r>
              <a:rPr lang="en-US" dirty="0" smtClean="0"/>
              <a:t>Will use up faster if you run more nodes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34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Decide on data source </a:t>
            </a:r>
            <a:r>
              <a:rPr lang="mr-IN" dirty="0"/>
              <a:t>–</a:t>
            </a:r>
            <a:r>
              <a:rPr lang="en-US" dirty="0"/>
              <a:t> support of API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IEX</a:t>
            </a:r>
          </a:p>
          <a:p>
            <a:pPr lvl="1"/>
            <a:r>
              <a:rPr lang="en-US" dirty="0" smtClean="0"/>
              <a:t>Alpha Vantage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Quandl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Yahoo Finance</a:t>
            </a:r>
          </a:p>
          <a:p>
            <a:pPr lvl="1"/>
            <a:r>
              <a:rPr lang="en-US" dirty="0" smtClean="0"/>
              <a:t>Stock Market Data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1867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- Costs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89" y="1395184"/>
            <a:ext cx="8042276" cy="4343400"/>
          </a:xfrm>
        </p:spPr>
        <p:txBody>
          <a:bodyPr/>
          <a:lstStyle/>
          <a:p>
            <a:r>
              <a:rPr lang="en-US" dirty="0" smtClean="0"/>
              <a:t>Running 4 node RS cluster:</a:t>
            </a:r>
          </a:p>
          <a:p>
            <a:pPr lvl="1"/>
            <a:r>
              <a:rPr lang="en-US" dirty="0" smtClean="0"/>
              <a:t>F</a:t>
            </a:r>
            <a:r>
              <a:rPr lang="en-US" dirty="0" smtClean="0"/>
              <a:t>or 20 </a:t>
            </a:r>
            <a:r>
              <a:rPr lang="en-US" dirty="0" err="1" smtClean="0"/>
              <a:t>hr</a:t>
            </a:r>
            <a:r>
              <a:rPr lang="en-US" dirty="0" err="1" smtClean="0"/>
              <a:t>s</a:t>
            </a:r>
            <a:r>
              <a:rPr lang="en-US" dirty="0" smtClean="0"/>
              <a:t>/</a:t>
            </a:r>
            <a:r>
              <a:rPr lang="en-US" dirty="0" err="1" smtClean="0"/>
              <a:t>mth</a:t>
            </a:r>
            <a:r>
              <a:rPr lang="en-US" dirty="0" smtClean="0"/>
              <a:t> ~ $21</a:t>
            </a:r>
          </a:p>
          <a:p>
            <a:pPr lvl="1"/>
            <a:r>
              <a:rPr lang="en-US" dirty="0" smtClean="0"/>
              <a:t>For full 1 month (30 days) ~ $750 </a:t>
            </a:r>
            <a:endParaRPr lang="en-US" dirty="0"/>
          </a:p>
        </p:txBody>
      </p:sp>
      <p:pic>
        <p:nvPicPr>
          <p:cNvPr id="4" name="Picture 3" descr="aws_rs_clustering_pricing_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51" y="2806097"/>
            <a:ext cx="5321099" cy="331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870215"/>
            <a:ext cx="8042276" cy="857765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4371305"/>
            <a:ext cx="8042276" cy="157229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206" y="4104073"/>
            <a:ext cx="8042276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2996" b="22996"/>
          <a:stretch>
            <a:fillRect/>
          </a:stretch>
        </p:blipFill>
        <p:spPr>
          <a:xfrm>
            <a:off x="747206" y="2985684"/>
            <a:ext cx="7717244" cy="31772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94" y="586767"/>
            <a:ext cx="4717356" cy="25842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06" y="586767"/>
            <a:ext cx="2999888" cy="25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9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20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GoldSpot</a:t>
            </a:r>
            <a:r>
              <a:rPr lang="en-US" dirty="0"/>
              <a:t> RQ Team</a:t>
            </a:r>
          </a:p>
        </p:txBody>
      </p:sp>
      <p:pic>
        <p:nvPicPr>
          <p:cNvPr id="4" name="Content Placeholder 3" descr="gsd_rqteam_vi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44" r="-20444"/>
          <a:stretch>
            <a:fillRect/>
          </a:stretch>
        </p:blipFill>
        <p:spPr>
          <a:xfrm>
            <a:off x="-197931" y="1600200"/>
            <a:ext cx="9847067" cy="4932363"/>
          </a:xfrm>
        </p:spPr>
      </p:pic>
    </p:spTree>
    <p:extLst>
      <p:ext uri="{BB962C8B-B14F-4D97-AF65-F5344CB8AC3E}">
        <p14:creationId xmlns:p14="http://schemas.microsoft.com/office/powerpoint/2010/main" val="72797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GoldSpot</a:t>
            </a:r>
            <a:r>
              <a:rPr lang="en-US" dirty="0" smtClean="0"/>
              <a:t> RQ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Desire to have a platform:</a:t>
            </a:r>
          </a:p>
          <a:p>
            <a:pPr lvl="1"/>
            <a:r>
              <a:rPr lang="en-US" dirty="0"/>
              <a:t>Scalable data warehousing </a:t>
            </a:r>
          </a:p>
          <a:p>
            <a:pPr lvl="1"/>
            <a:r>
              <a:rPr lang="en-US" dirty="0"/>
              <a:t>Cloud-compute technology </a:t>
            </a:r>
          </a:p>
          <a:p>
            <a:pPr lvl="1"/>
            <a:r>
              <a:rPr lang="en-US" dirty="0"/>
              <a:t>Traditional &amp; alternate data </a:t>
            </a:r>
          </a:p>
          <a:p>
            <a:pPr lvl="1"/>
            <a:r>
              <a:rPr lang="en-US" dirty="0"/>
              <a:t>Automated pipelines </a:t>
            </a:r>
            <a:endParaRPr lang="en-US" dirty="0" smtClean="0"/>
          </a:p>
          <a:p>
            <a:pPr lvl="1"/>
            <a:r>
              <a:rPr lang="en-US" dirty="0" smtClean="0"/>
              <a:t>Robust </a:t>
            </a:r>
            <a:r>
              <a:rPr lang="en-US" dirty="0"/>
              <a:t>Model Governance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GoldSpot</a:t>
            </a:r>
            <a:r>
              <a:rPr lang="en-US" dirty="0" smtClean="0"/>
              <a:t> RQ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Desire to have a platform:</a:t>
            </a:r>
          </a:p>
          <a:p>
            <a:pPr lvl="1"/>
            <a:r>
              <a:rPr lang="en-US" dirty="0"/>
              <a:t>Scalable data warehousing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Cloud-compute technology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Traditional &amp; alternate data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Automated pipelines </a:t>
            </a:r>
            <a:endParaRPr 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Robust </a:t>
            </a:r>
            <a:r>
              <a:rPr lang="en-US" dirty="0"/>
              <a:t>Model Governance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72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Provide </a:t>
            </a:r>
            <a:r>
              <a:rPr lang="en-US" dirty="0"/>
              <a:t>suggestions how to process </a:t>
            </a:r>
            <a:r>
              <a:rPr lang="en-US" dirty="0" smtClean="0"/>
              <a:t>dataset</a:t>
            </a:r>
          </a:p>
          <a:p>
            <a:r>
              <a:rPr lang="en-US" dirty="0" smtClean="0"/>
              <a:t>Follow a standard ETL process</a:t>
            </a:r>
          </a:p>
          <a:p>
            <a:r>
              <a:rPr lang="en-US" dirty="0" smtClean="0"/>
              <a:t>Step 1: Extract</a:t>
            </a:r>
          </a:p>
          <a:p>
            <a:pPr lvl="1"/>
            <a:r>
              <a:rPr lang="en-US" dirty="0" err="1"/>
              <a:t>csv</a:t>
            </a:r>
            <a:r>
              <a:rPr lang="en-US" dirty="0"/>
              <a:t> files</a:t>
            </a:r>
          </a:p>
          <a:p>
            <a:pPr lvl="1"/>
            <a:r>
              <a:rPr lang="en-US" dirty="0" err="1"/>
              <a:t>json</a:t>
            </a:r>
            <a:r>
              <a:rPr lang="en-US" dirty="0"/>
              <a:t> </a:t>
            </a:r>
            <a:r>
              <a:rPr lang="en-US" dirty="0" smtClean="0"/>
              <a:t>files</a:t>
            </a:r>
          </a:p>
          <a:p>
            <a:pPr lvl="1"/>
            <a:r>
              <a:rPr lang="en-US" dirty="0" smtClean="0"/>
              <a:t>XML files</a:t>
            </a:r>
          </a:p>
          <a:p>
            <a:pPr lvl="1"/>
            <a:r>
              <a:rPr lang="en-US" dirty="0" smtClean="0"/>
              <a:t>SQL DBs</a:t>
            </a:r>
          </a:p>
          <a:p>
            <a:pPr lvl="1"/>
            <a:r>
              <a:rPr lang="en-US" dirty="0" smtClean="0"/>
              <a:t>Text files</a:t>
            </a:r>
            <a:endParaRPr lang="en-US" dirty="0"/>
          </a:p>
          <a:p>
            <a:pPr lvl="1"/>
            <a:r>
              <a:rPr lang="en-US" dirty="0" smtClean="0"/>
              <a:t>APIs </a:t>
            </a:r>
            <a:r>
              <a:rPr lang="mr-IN" dirty="0" smtClean="0"/>
              <a:t>–</a:t>
            </a:r>
            <a:r>
              <a:rPr lang="en-US" dirty="0" smtClean="0"/>
              <a:t> tweeter, </a:t>
            </a:r>
            <a:r>
              <a:rPr lang="en-US" dirty="0" err="1" smtClean="0"/>
              <a:t>facebook</a:t>
            </a:r>
            <a:r>
              <a:rPr lang="en-US" dirty="0" smtClean="0"/>
              <a:t>, </a:t>
            </a:r>
            <a:r>
              <a:rPr lang="en-US" dirty="0" err="1" smtClean="0"/>
              <a:t>pinterest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7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12510"/>
            <a:ext cx="8042276" cy="2606149"/>
          </a:xfrm>
        </p:spPr>
        <p:txBody>
          <a:bodyPr numCol="2">
            <a:normAutofit fontScale="92500" lnSpcReduction="10000"/>
          </a:bodyPr>
          <a:lstStyle/>
          <a:p>
            <a:pPr lvl="1"/>
            <a:r>
              <a:rPr lang="en-US" sz="2600" dirty="0" smtClean="0"/>
              <a:t>Transform </a:t>
            </a:r>
            <a:r>
              <a:rPr lang="en-US" sz="2600" dirty="0"/>
              <a:t>data</a:t>
            </a:r>
          </a:p>
          <a:p>
            <a:pPr lvl="1"/>
            <a:r>
              <a:rPr lang="en-US" sz="2600" dirty="0"/>
              <a:t>combining data from different sources</a:t>
            </a:r>
          </a:p>
          <a:p>
            <a:pPr lvl="1"/>
            <a:r>
              <a:rPr lang="en-US" sz="2600" dirty="0"/>
              <a:t>data cleaning</a:t>
            </a:r>
          </a:p>
          <a:p>
            <a:pPr lvl="1"/>
            <a:r>
              <a:rPr lang="en-US" sz="2600" dirty="0"/>
              <a:t>data types</a:t>
            </a:r>
          </a:p>
          <a:p>
            <a:pPr lvl="1"/>
            <a:r>
              <a:rPr lang="en-US" sz="2600" dirty="0"/>
              <a:t>parsing dates</a:t>
            </a:r>
          </a:p>
          <a:p>
            <a:pPr lvl="1"/>
            <a:r>
              <a:rPr lang="en-US" sz="2600" dirty="0"/>
              <a:t>file encodings</a:t>
            </a:r>
          </a:p>
          <a:p>
            <a:pPr lvl="1"/>
            <a:r>
              <a:rPr lang="en-US" sz="2600" dirty="0"/>
              <a:t>missing data</a:t>
            </a:r>
          </a:p>
          <a:p>
            <a:pPr lvl="1"/>
            <a:r>
              <a:rPr lang="en-US" sz="2600" dirty="0"/>
              <a:t>duplicate data</a:t>
            </a:r>
          </a:p>
          <a:p>
            <a:pPr lvl="1"/>
            <a:r>
              <a:rPr lang="en-US" sz="2600" dirty="0"/>
              <a:t>dummy variables</a:t>
            </a:r>
          </a:p>
          <a:p>
            <a:pPr lvl="1"/>
            <a:r>
              <a:rPr lang="en-US" sz="2600" dirty="0"/>
              <a:t>remove outliers</a:t>
            </a:r>
          </a:p>
          <a:p>
            <a:pPr lvl="1"/>
            <a:r>
              <a:rPr lang="en-US" sz="2600" dirty="0"/>
              <a:t>scaling features</a:t>
            </a:r>
          </a:p>
          <a:p>
            <a:pPr marL="0" indent="0">
              <a:buNone/>
            </a:pPr>
            <a:endParaRPr lang="en-US" sz="3500" dirty="0"/>
          </a:p>
        </p:txBody>
      </p:sp>
      <p:sp>
        <p:nvSpPr>
          <p:cNvPr id="4" name="TextBox 3"/>
          <p:cNvSpPr txBox="1"/>
          <p:nvPr/>
        </p:nvSpPr>
        <p:spPr>
          <a:xfrm>
            <a:off x="433814" y="1781513"/>
            <a:ext cx="7994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Step 2: Extract (80-90%)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2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631825" lvl="2" indent="-349250">
              <a:spcBef>
                <a:spcPts val="2000"/>
              </a:spcBef>
            </a:pPr>
            <a:r>
              <a:rPr lang="en-US" dirty="0" err="1" smtClean="0"/>
              <a:t>Quandl</a:t>
            </a:r>
            <a:r>
              <a:rPr lang="en-US" dirty="0" smtClean="0"/>
              <a:t> </a:t>
            </a:r>
            <a:r>
              <a:rPr lang="en-US" dirty="0" smtClean="0"/>
              <a:t>API’s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Premium &amp; </a:t>
            </a:r>
            <a:r>
              <a:rPr lang="en-US" b="1" dirty="0" smtClean="0"/>
              <a:t>Free</a:t>
            </a:r>
          </a:p>
          <a:p>
            <a:pPr marL="631825" lvl="2" indent="-349250">
              <a:spcBef>
                <a:spcPts val="2000"/>
              </a:spcBef>
            </a:pPr>
            <a:r>
              <a:rPr lang="en-US" dirty="0" smtClean="0"/>
              <a:t>One stop shopping</a:t>
            </a:r>
          </a:p>
          <a:p>
            <a:pPr lvl="2"/>
            <a:r>
              <a:rPr lang="en-US" dirty="0" smtClean="0"/>
              <a:t>10,000’s dataset</a:t>
            </a:r>
            <a:r>
              <a:rPr lang="en-US" dirty="0" smtClean="0"/>
              <a:t>:</a:t>
            </a:r>
          </a:p>
          <a:p>
            <a:pPr marL="685800" lvl="2" indent="0">
              <a:buNone/>
            </a:pPr>
            <a:endParaRPr lang="en-US" dirty="0" smtClean="0"/>
          </a:p>
          <a:p>
            <a:pPr marL="685800" lvl="2" indent="0">
              <a:buNone/>
            </a:pPr>
            <a:endParaRPr lang="en-US" dirty="0" smtClean="0"/>
          </a:p>
          <a:p>
            <a:pPr lvl="3"/>
            <a:r>
              <a:rPr lang="en-US" b="1" dirty="0" smtClean="0"/>
              <a:t>financials</a:t>
            </a:r>
            <a:r>
              <a:rPr lang="en-US" dirty="0" smtClean="0"/>
              <a:t>, fundamentals, </a:t>
            </a:r>
            <a:r>
              <a:rPr lang="en-US" b="1" dirty="0" smtClean="0"/>
              <a:t>economic</a:t>
            </a:r>
            <a:r>
              <a:rPr lang="en-US" dirty="0" smtClean="0"/>
              <a:t>, industry data, news, social &amp; sentiment data</a:t>
            </a:r>
          </a:p>
          <a:p>
            <a:pPr lvl="2"/>
            <a:r>
              <a:rPr lang="en-US" dirty="0" smtClean="0"/>
              <a:t>Updates - few hours (daily data), 3 days (weekly data)</a:t>
            </a:r>
          </a:p>
        </p:txBody>
      </p:sp>
      <p:pic>
        <p:nvPicPr>
          <p:cNvPr id="4" name="Picture 3" descr="quandl_data_home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92" y="1826351"/>
            <a:ext cx="4614959" cy="2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r>
              <a:rPr lang="en-US" dirty="0"/>
              <a:t>: </a:t>
            </a:r>
            <a:r>
              <a:rPr lang="en-US" dirty="0" smtClean="0"/>
              <a:t>Load</a:t>
            </a:r>
          </a:p>
          <a:p>
            <a:pPr marL="0" indent="0">
              <a:buNone/>
            </a:pPr>
            <a:endParaRPr lang="en-US" sz="500" dirty="0"/>
          </a:p>
          <a:p>
            <a:pPr lvl="1"/>
            <a:r>
              <a:rPr lang="en-US" dirty="0"/>
              <a:t>send the transformed data to a database</a:t>
            </a:r>
          </a:p>
          <a:p>
            <a:endParaRPr lang="en-US" dirty="0" smtClean="0"/>
          </a:p>
          <a:p>
            <a:r>
              <a:rPr lang="en-US" dirty="0" smtClean="0"/>
              <a:t>Step 4: ETL </a:t>
            </a:r>
            <a:r>
              <a:rPr lang="en-US" dirty="0"/>
              <a:t>Pipeline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code </a:t>
            </a:r>
            <a:r>
              <a:rPr lang="en-US" dirty="0"/>
              <a:t>an ETL </a:t>
            </a:r>
            <a:r>
              <a:rPr lang="en-US" dirty="0" smtClean="0"/>
              <a:t>pipeline (out of scope)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variables</a:t>
            </a:r>
          </a:p>
          <a:p>
            <a:pPr lvl="1"/>
            <a:r>
              <a:rPr lang="en-US" dirty="0" smtClean="0"/>
              <a:t>Numerical, categorical, dates, mixed</a:t>
            </a:r>
          </a:p>
          <a:p>
            <a:pPr lvl="1"/>
            <a:endParaRPr lang="en-US" dirty="0"/>
          </a:p>
          <a:p>
            <a:r>
              <a:rPr lang="en-US" dirty="0" smtClean="0"/>
              <a:t>Types of problems</a:t>
            </a:r>
          </a:p>
          <a:p>
            <a:pPr lvl="1"/>
            <a:r>
              <a:rPr lang="en-US" dirty="0" smtClean="0"/>
              <a:t>Missing values, rare values</a:t>
            </a:r>
          </a:p>
          <a:p>
            <a:pPr lvl="1"/>
            <a:endParaRPr lang="en-US" dirty="0"/>
          </a:p>
          <a:p>
            <a:r>
              <a:rPr lang="en-US" dirty="0" smtClean="0"/>
              <a:t>ML model requirements</a:t>
            </a:r>
          </a:p>
          <a:p>
            <a:pPr lvl="1"/>
            <a:r>
              <a:rPr lang="en-US" dirty="0" smtClean="0"/>
              <a:t>Linearization, Discretization</a:t>
            </a:r>
          </a:p>
        </p:txBody>
      </p:sp>
      <p:pic>
        <p:nvPicPr>
          <p:cNvPr id="6" name="Picture 5" descr="data_vari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25" y="2554940"/>
            <a:ext cx="2995526" cy="303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and rare values and outliers</a:t>
            </a:r>
          </a:p>
          <a:p>
            <a:pPr lvl="1"/>
            <a:r>
              <a:rPr lang="en-US" dirty="0" smtClean="0"/>
              <a:t>Traditional methods</a:t>
            </a:r>
          </a:p>
          <a:p>
            <a:pPr lvl="1"/>
            <a:r>
              <a:rPr lang="en-US" dirty="0" smtClean="0"/>
              <a:t>Imputation</a:t>
            </a:r>
          </a:p>
          <a:p>
            <a:pPr lvl="1"/>
            <a:r>
              <a:rPr lang="en-US" dirty="0" smtClean="0"/>
              <a:t>Generation of new labels</a:t>
            </a:r>
          </a:p>
          <a:p>
            <a:pPr lvl="1"/>
            <a:endParaRPr lang="en-US" dirty="0"/>
          </a:p>
          <a:p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Dummy variables</a:t>
            </a:r>
          </a:p>
          <a:p>
            <a:pPr lvl="1"/>
            <a:r>
              <a:rPr lang="en-US" dirty="0" smtClean="0"/>
              <a:t>Ordered numbering</a:t>
            </a:r>
          </a:p>
        </p:txBody>
      </p:sp>
    </p:spTree>
    <p:extLst>
      <p:ext uri="{BB962C8B-B14F-4D97-AF65-F5344CB8AC3E}">
        <p14:creationId xmlns:p14="http://schemas.microsoft.com/office/powerpoint/2010/main" val="45805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meet the assumptions of some ML </a:t>
            </a:r>
            <a:r>
              <a:rPr lang="en-US" dirty="0" err="1" smtClean="0"/>
              <a:t>modelings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Linearization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Normalization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Discretization</a:t>
            </a:r>
          </a:p>
          <a:p>
            <a:pPr lvl="2"/>
            <a:r>
              <a:rPr lang="en-US" dirty="0" err="1" smtClean="0"/>
              <a:t>Quantiles</a:t>
            </a:r>
            <a:endParaRPr lang="en-US" dirty="0" smtClean="0"/>
          </a:p>
          <a:p>
            <a:pPr lvl="2"/>
            <a:r>
              <a:rPr lang="en-US" dirty="0" smtClean="0"/>
              <a:t>Range</a:t>
            </a:r>
          </a:p>
          <a:p>
            <a:pPr lvl="2"/>
            <a:r>
              <a:rPr lang="en-US" dirty="0" smtClean="0"/>
              <a:t>Classification Trees (advance)</a:t>
            </a:r>
          </a:p>
        </p:txBody>
      </p:sp>
    </p:spTree>
    <p:extLst>
      <p:ext uri="{BB962C8B-B14F-4D97-AF65-F5344CB8AC3E}">
        <p14:creationId xmlns:p14="http://schemas.microsoft.com/office/powerpoint/2010/main" val="424769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/>
              <a:t>mechanisms that lead to missing </a:t>
            </a:r>
            <a:r>
              <a:rPr lang="en-US" dirty="0" smtClean="0"/>
              <a:t>data: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MCAR - </a:t>
            </a:r>
            <a:r>
              <a:rPr lang="en-US" b="1" dirty="0"/>
              <a:t>M</a:t>
            </a:r>
            <a:r>
              <a:rPr lang="en-US" dirty="0"/>
              <a:t>issing </a:t>
            </a:r>
            <a:r>
              <a:rPr lang="en-US" b="1" dirty="0"/>
              <a:t>C</a:t>
            </a:r>
            <a:r>
              <a:rPr lang="en-US" dirty="0"/>
              <a:t>ompletely at </a:t>
            </a:r>
            <a:r>
              <a:rPr lang="en-US" b="1" dirty="0" smtClean="0"/>
              <a:t>R</a:t>
            </a:r>
            <a:r>
              <a:rPr lang="en-US" dirty="0" smtClean="0"/>
              <a:t>andom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/>
              <a:t>MAR - </a:t>
            </a:r>
            <a:r>
              <a:rPr lang="en-US" b="1" dirty="0"/>
              <a:t>M</a:t>
            </a:r>
            <a:r>
              <a:rPr lang="en-US" dirty="0"/>
              <a:t>issing at </a:t>
            </a:r>
            <a:r>
              <a:rPr lang="en-US" b="1" dirty="0" smtClean="0"/>
              <a:t>R</a:t>
            </a:r>
            <a:r>
              <a:rPr lang="en-US" dirty="0" smtClean="0"/>
              <a:t>andom </a:t>
            </a:r>
          </a:p>
          <a:p>
            <a:pPr lvl="2"/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Men disclosing weight, use gender to control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MNAR </a:t>
            </a:r>
            <a:r>
              <a:rPr lang="en-US" dirty="0"/>
              <a:t>- </a:t>
            </a:r>
            <a:r>
              <a:rPr lang="en-US" b="1" dirty="0"/>
              <a:t>M</a:t>
            </a:r>
            <a:r>
              <a:rPr lang="en-US" dirty="0"/>
              <a:t>issing </a:t>
            </a:r>
            <a:r>
              <a:rPr lang="en-US" b="1" dirty="0"/>
              <a:t>N</a:t>
            </a:r>
            <a:r>
              <a:rPr lang="en-US" dirty="0"/>
              <a:t>ot at </a:t>
            </a:r>
            <a:r>
              <a:rPr lang="en-US" b="1" dirty="0" smtClean="0"/>
              <a:t>R</a:t>
            </a:r>
            <a:r>
              <a:rPr lang="en-US" dirty="0" smtClean="0"/>
              <a:t>andom</a:t>
            </a:r>
          </a:p>
        </p:txBody>
      </p:sp>
    </p:spTree>
    <p:extLst>
      <p:ext uri="{BB962C8B-B14F-4D97-AF65-F5344CB8AC3E}">
        <p14:creationId xmlns:p14="http://schemas.microsoft.com/office/powerpoint/2010/main" val="324494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Cardinality </a:t>
            </a:r>
            <a:r>
              <a:rPr lang="mr-IN" dirty="0" smtClean="0"/>
              <a:t>–</a:t>
            </a:r>
            <a:r>
              <a:rPr lang="en-US" dirty="0" smtClean="0"/>
              <a:t> number of labels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Gender = 2</a:t>
            </a:r>
          </a:p>
          <a:p>
            <a:pPr lvl="1"/>
            <a:r>
              <a:rPr lang="en-US" dirty="0" smtClean="0"/>
              <a:t>Can effect the Train and Test set</a:t>
            </a:r>
          </a:p>
          <a:p>
            <a:pPr lvl="1"/>
            <a:r>
              <a:rPr lang="en-US" dirty="0" smtClean="0"/>
              <a:t>Modeling might benefit with reducing the number</a:t>
            </a:r>
          </a:p>
          <a:p>
            <a:endParaRPr lang="en-US" dirty="0" smtClean="0"/>
          </a:p>
          <a:p>
            <a:r>
              <a:rPr lang="en-US" dirty="0" smtClean="0"/>
              <a:t>Rare Labels </a:t>
            </a:r>
            <a:r>
              <a:rPr lang="mr-IN" dirty="0" smtClean="0"/>
              <a:t>–</a:t>
            </a:r>
            <a:r>
              <a:rPr lang="en-US" dirty="0" smtClean="0"/>
              <a:t> appear in a tiny proportion</a:t>
            </a:r>
          </a:p>
          <a:p>
            <a:pPr lvl="1"/>
            <a:r>
              <a:rPr lang="en-US" dirty="0" smtClean="0"/>
              <a:t>Same effects as Cardinality</a:t>
            </a:r>
          </a:p>
          <a:p>
            <a:pPr lvl="1"/>
            <a:r>
              <a:rPr lang="en-US" dirty="0" smtClean="0"/>
              <a:t>Hard to understand the role on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7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Normal, skewed, and others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7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Unusual or unexpected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5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Magnitude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of the different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1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Data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sets </a:t>
            </a:r>
            <a:r>
              <a:rPr lang="en-US" dirty="0" smtClean="0"/>
              <a:t>pulled from: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Gold </a:t>
            </a:r>
            <a:r>
              <a:rPr lang="en-US" dirty="0" smtClean="0"/>
              <a:t>prices:</a:t>
            </a:r>
          </a:p>
          <a:p>
            <a:pPr lvl="4"/>
            <a:r>
              <a:rPr lang="en-US" dirty="0"/>
              <a:t>London Bullion Market </a:t>
            </a:r>
            <a:r>
              <a:rPr lang="en-US" dirty="0" smtClean="0"/>
              <a:t>Association: London </a:t>
            </a:r>
            <a:r>
              <a:rPr lang="en-US" dirty="0"/>
              <a:t>Fixing </a:t>
            </a:r>
            <a:r>
              <a:rPr lang="en-US" dirty="0" smtClean="0"/>
              <a:t>(‘LBMA</a:t>
            </a:r>
            <a:r>
              <a:rPr lang="en-US" dirty="0"/>
              <a:t>/</a:t>
            </a:r>
            <a:r>
              <a:rPr lang="en-US" dirty="0" smtClean="0"/>
              <a:t>GOLD’)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US GDP:</a:t>
            </a:r>
          </a:p>
          <a:p>
            <a:pPr lvl="4"/>
            <a:r>
              <a:rPr lang="en-US" dirty="0" smtClean="0">
                <a:sym typeface="Wingdings"/>
              </a:rPr>
              <a:t>US Federal Reserve : Gross </a:t>
            </a:r>
            <a:r>
              <a:rPr lang="en-US" dirty="0">
                <a:sym typeface="Wingdings"/>
              </a:rPr>
              <a:t>Domestic Product (‘FRED/GDP</a:t>
            </a:r>
            <a:r>
              <a:rPr lang="en-US" dirty="0" smtClean="0">
                <a:sym typeface="Wingdings"/>
              </a:rPr>
              <a:t>’)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r>
              <a:rPr lang="en-US" dirty="0" smtClean="0"/>
              <a:t>US Unemployment rate</a:t>
            </a:r>
          </a:p>
          <a:p>
            <a:pPr lvl="4"/>
            <a:r>
              <a:rPr lang="en-US" dirty="0" smtClean="0"/>
              <a:t>US Federal Reserve : United </a:t>
            </a:r>
            <a:r>
              <a:rPr lang="en-US" dirty="0"/>
              <a:t>States Misery (‘</a:t>
            </a:r>
            <a:r>
              <a:rPr lang="en-US" dirty="0" smtClean="0"/>
              <a:t>USMISERY’</a:t>
            </a:r>
            <a:r>
              <a:rPr lang="en-US" dirty="0"/>
              <a:t>)</a:t>
            </a:r>
            <a:r>
              <a:rPr lang="en-US" dirty="0" smtClean="0"/>
              <a:t>	</a:t>
            </a:r>
          </a:p>
          <a:p>
            <a:pPr lvl="3"/>
            <a:endParaRPr lang="en-US" dirty="0"/>
          </a:p>
          <a:p>
            <a:pPr lvl="2"/>
            <a:r>
              <a:rPr lang="en-US" dirty="0" smtClean="0"/>
              <a:t>Oil prices</a:t>
            </a:r>
          </a:p>
          <a:p>
            <a:pPr lvl="4"/>
            <a:r>
              <a:rPr lang="en-US" dirty="0" smtClean="0"/>
              <a:t>OPEC : OPEC Crude </a:t>
            </a:r>
            <a:r>
              <a:rPr lang="en-US" dirty="0"/>
              <a:t>Oil Price (‘OPEC/ORB’)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477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1) </a:t>
            </a:r>
            <a:r>
              <a:rPr lang="en-US" dirty="0"/>
              <a:t>Ingestion, transfer, migration, </a:t>
            </a:r>
            <a:r>
              <a:rPr lang="en-US" dirty="0" smtClean="0"/>
              <a:t>API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SFTP Transfer, Snowball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Data Streams: Kinesis Data Stream/ </a:t>
            </a:r>
            <a:r>
              <a:rPr lang="en-US" dirty="0" err="1" smtClean="0"/>
              <a:t>Firehose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Databases: DB </a:t>
            </a:r>
            <a:r>
              <a:rPr lang="en-US" dirty="0" err="1" smtClean="0"/>
              <a:t>Mig</a:t>
            </a:r>
            <a:r>
              <a:rPr lang="en-US" dirty="0" smtClean="0"/>
              <a:t>. Service, Schema Conv. Tool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 </a:t>
            </a:r>
            <a:r>
              <a:rPr lang="en-US" dirty="0" err="1" smtClean="0"/>
              <a:t>DataSync</a:t>
            </a:r>
            <a:r>
              <a:rPr lang="en-US" dirty="0" smtClean="0"/>
              <a:t>, Storage Gateway</a:t>
            </a:r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Messages: API Gateway, </a:t>
            </a:r>
            <a:r>
              <a:rPr lang="en-US" dirty="0" err="1" smtClean="0"/>
              <a:t>IoT</a:t>
            </a:r>
            <a:r>
              <a:rPr lang="en-US" dirty="0" smtClean="0"/>
              <a:t>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01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AWS </a:t>
            </a:r>
            <a:r>
              <a:rPr lang="en-US" sz="3600" dirty="0" smtClean="0"/>
              <a:t>Data Services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2) Storage, Caching, Archival, Backups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Files: S3, Glacier (Vault &amp; Archive)</a:t>
            </a:r>
          </a:p>
          <a:p>
            <a:pPr marL="3492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Databases: RDS, </a:t>
            </a:r>
            <a:r>
              <a:rPr lang="en-US" dirty="0" err="1" smtClean="0"/>
              <a:t>DynamoDB</a:t>
            </a:r>
            <a:r>
              <a:rPr lang="en-US" dirty="0" smtClean="0"/>
              <a:t>, Neptune, </a:t>
            </a:r>
            <a:r>
              <a:rPr lang="en-US" dirty="0" err="1" smtClean="0"/>
              <a:t>DocumentDB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smtClean="0"/>
              <a:t>Servers: </a:t>
            </a:r>
            <a:r>
              <a:rPr lang="en-US" dirty="0" err="1" smtClean="0"/>
              <a:t>ElastiCache</a:t>
            </a:r>
            <a:r>
              <a:rPr lang="en-US" dirty="0" smtClean="0"/>
              <a:t> (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1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Governance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Important Components:</a:t>
            </a:r>
          </a:p>
          <a:p>
            <a:r>
              <a:rPr lang="en-US" dirty="0" smtClean="0"/>
              <a:t>Create trust in data </a:t>
            </a:r>
            <a:r>
              <a:rPr lang="mr-IN" dirty="0" smtClean="0"/>
              <a:t>–</a:t>
            </a:r>
            <a:r>
              <a:rPr lang="en-US" dirty="0" smtClean="0"/>
              <a:t> for end users</a:t>
            </a:r>
          </a:p>
          <a:p>
            <a:r>
              <a:rPr lang="en-US" dirty="0" smtClean="0"/>
              <a:t>Transparency </a:t>
            </a:r>
            <a:r>
              <a:rPr lang="en-US" dirty="0"/>
              <a:t>and </a:t>
            </a:r>
            <a:r>
              <a:rPr lang="en-US" dirty="0" smtClean="0"/>
              <a:t>Accountability </a:t>
            </a:r>
            <a:r>
              <a:rPr lang="en-US" dirty="0"/>
              <a:t>for data </a:t>
            </a:r>
            <a:r>
              <a:rPr lang="en-US" dirty="0" smtClean="0"/>
              <a:t>assets</a:t>
            </a:r>
          </a:p>
          <a:p>
            <a:r>
              <a:rPr lang="en-US" dirty="0" smtClean="0"/>
              <a:t>Agile &amp; Flexible to take advantage of opportunities</a:t>
            </a:r>
            <a:endParaRPr lang="en-US" dirty="0"/>
          </a:p>
          <a:p>
            <a:r>
              <a:rPr lang="en-US" dirty="0" smtClean="0"/>
              <a:t>Living Process </a:t>
            </a:r>
            <a:r>
              <a:rPr lang="mr-IN" dirty="0" smtClean="0"/>
              <a:t>–</a:t>
            </a:r>
            <a:r>
              <a:rPr lang="en-US" dirty="0" smtClean="0"/>
              <a:t> not a one time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5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Best Practices:</a:t>
            </a:r>
          </a:p>
          <a:p>
            <a:r>
              <a:rPr lang="en-US" dirty="0" smtClean="0"/>
              <a:t>Building from basics </a:t>
            </a:r>
            <a:r>
              <a:rPr lang="en-US" i="1" dirty="0" smtClean="0"/>
              <a:t>- data </a:t>
            </a:r>
            <a:r>
              <a:rPr lang="en-US" i="1" dirty="0"/>
              <a:t>design, definition and </a:t>
            </a:r>
            <a:r>
              <a:rPr lang="en-US" i="1" dirty="0" smtClean="0"/>
              <a:t>standardization</a:t>
            </a:r>
          </a:p>
          <a:p>
            <a:r>
              <a:rPr lang="en-US" dirty="0" smtClean="0"/>
              <a:t>Build </a:t>
            </a:r>
            <a:r>
              <a:rPr lang="en-US" dirty="0"/>
              <a:t>within </a:t>
            </a:r>
            <a:r>
              <a:rPr lang="en-US" dirty="0" smtClean="0"/>
              <a:t>company culture </a:t>
            </a:r>
            <a:r>
              <a:rPr lang="mr-IN" dirty="0" smtClean="0"/>
              <a:t>–</a:t>
            </a:r>
            <a:r>
              <a:rPr lang="en-US" dirty="0" smtClean="0"/>
              <a:t> easier compliance</a:t>
            </a:r>
          </a:p>
          <a:p>
            <a:r>
              <a:rPr lang="en-US" dirty="0" smtClean="0"/>
              <a:t>Implement polices </a:t>
            </a:r>
            <a:r>
              <a:rPr lang="en-US" dirty="0"/>
              <a:t>and procedures into your model </a:t>
            </a:r>
            <a:r>
              <a:rPr lang="en-US" i="1" dirty="0"/>
              <a:t>- anticipate potential security </a:t>
            </a:r>
            <a:r>
              <a:rPr lang="en-US" i="1" dirty="0" smtClean="0"/>
              <a:t>issues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262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 Is Central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models are at the center of Data Governance </a:t>
            </a:r>
            <a:endParaRPr lang="en-US" dirty="0"/>
          </a:p>
        </p:txBody>
      </p:sp>
      <p:pic>
        <p:nvPicPr>
          <p:cNvPr id="7" name="Picture 6" descr="data_goverance_pi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04" y="2276377"/>
            <a:ext cx="3873005" cy="38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044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Code it up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Code in a </a:t>
            </a:r>
            <a:r>
              <a:rPr lang="en-US" dirty="0" err="1" smtClean="0"/>
              <a:t>Jupyter</a:t>
            </a:r>
            <a:r>
              <a:rPr lang="en-US" dirty="0" smtClean="0"/>
              <a:t> Notebook:</a:t>
            </a:r>
          </a:p>
          <a:p>
            <a:pPr lvl="2"/>
            <a:r>
              <a:rPr lang="en-US" dirty="0" smtClean="0"/>
              <a:t> </a:t>
            </a:r>
            <a:r>
              <a:rPr lang="en-US" sz="1800" b="1" dirty="0" smtClean="0">
                <a:hlinkClick r:id="rId3"/>
              </a:rPr>
              <a:t>https</a:t>
            </a:r>
            <a:r>
              <a:rPr lang="en-US" sz="1800" b="1" dirty="0">
                <a:hlinkClick r:id="rId3"/>
              </a:rPr>
              <a:t>://github.com/devindatt/gold-spot-</a:t>
            </a:r>
            <a:r>
              <a:rPr lang="en-US" sz="1800" b="1" dirty="0" smtClean="0">
                <a:hlinkClick r:id="rId3"/>
              </a:rPr>
              <a:t>analysis</a:t>
            </a:r>
            <a:endParaRPr lang="en-US" sz="1800" b="1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Pull datasets from previously mentioned API’s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349250" lvl="1" indent="0">
              <a:buNone/>
            </a:pPr>
            <a:endParaRPr lang="en-US" sz="2000" dirty="0" smtClean="0"/>
          </a:p>
          <a:p>
            <a:pPr lvl="1"/>
            <a:r>
              <a:rPr lang="en-US" sz="2000" dirty="0"/>
              <a:t>Slight cleaning of columns, renaming</a:t>
            </a:r>
            <a:r>
              <a:rPr lang="mr-IN" sz="2000" dirty="0"/>
              <a:t>…</a:t>
            </a:r>
            <a:r>
              <a:rPr lang="en-US" sz="2000" dirty="0"/>
              <a:t>etc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 descr="quandl_api_gold_co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12" y="3904454"/>
            <a:ext cx="5130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869" y="1444531"/>
            <a:ext cx="7974160" cy="4518179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Calls to API: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Repeat for the other data sources</a:t>
            </a:r>
          </a:p>
        </p:txBody>
      </p:sp>
      <p:pic>
        <p:nvPicPr>
          <p:cNvPr id="4" name="Picture 3" descr="quandl_data_to_ch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68" y="2617097"/>
            <a:ext cx="6511699" cy="23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10480</TotalTime>
  <Words>2012</Words>
  <Application>Microsoft Macintosh PowerPoint</Application>
  <PresentationFormat>On-screen Show (4:3)</PresentationFormat>
  <Paragraphs>501</Paragraphs>
  <Slides>75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Breeze</vt:lpstr>
      <vt:lpstr>Source, Design &amp; Plan a Gold Price System</vt:lpstr>
      <vt:lpstr>Objectives</vt:lpstr>
      <vt:lpstr>Objectives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Creating the Dataset</vt:lpstr>
      <vt:lpstr>Objectives</vt:lpstr>
      <vt:lpstr>Dataset Updating</vt:lpstr>
      <vt:lpstr>Objectives</vt:lpstr>
      <vt:lpstr>Big Picture</vt:lpstr>
      <vt:lpstr>Mess to Clean</vt:lpstr>
      <vt:lpstr>Objectives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Blueprinting A Warehouse </vt:lpstr>
      <vt:lpstr>Let’s Talk Cloud!</vt:lpstr>
      <vt:lpstr>Cloud Suggestions</vt:lpstr>
      <vt:lpstr>AWS Regular Services </vt:lpstr>
      <vt:lpstr>AWS Network of Regions</vt:lpstr>
      <vt:lpstr>AWS Services 2017</vt:lpstr>
      <vt:lpstr>AWS Total S&amp;F YTD</vt:lpstr>
      <vt:lpstr>AWS Regular Services </vt:lpstr>
      <vt:lpstr>AWS Pipelines</vt:lpstr>
      <vt:lpstr>AWS Pipelines</vt:lpstr>
      <vt:lpstr>AWS Pipeline Usecases</vt:lpstr>
      <vt:lpstr>AWS Pipeline Usecases</vt:lpstr>
      <vt:lpstr>AWS Pipelines</vt:lpstr>
      <vt:lpstr>AWS Pipeline for GS</vt:lpstr>
      <vt:lpstr>AWS Data Services </vt:lpstr>
      <vt:lpstr>AWS Redshift</vt:lpstr>
      <vt:lpstr>Redshift – Cluster Sizing</vt:lpstr>
      <vt:lpstr>Redshift – Cluster Sizing</vt:lpstr>
      <vt:lpstr>Redshift - Costs</vt:lpstr>
      <vt:lpstr>Redshift - Costs</vt:lpstr>
      <vt:lpstr>Q&amp;A</vt:lpstr>
      <vt:lpstr>PowerPoint Presentation</vt:lpstr>
      <vt:lpstr>PowerPoint Presentation</vt:lpstr>
      <vt:lpstr>PowerPoint Presentation</vt:lpstr>
      <vt:lpstr>GoldSpot RQ Team</vt:lpstr>
      <vt:lpstr>GoldSpot RQ Team</vt:lpstr>
      <vt:lpstr>GoldSpot RQ Team</vt:lpstr>
      <vt:lpstr>Process Dataset</vt:lpstr>
      <vt:lpstr>Process Dataset</vt:lpstr>
      <vt:lpstr>Process Dataset</vt:lpstr>
      <vt:lpstr>Variables</vt:lpstr>
      <vt:lpstr>Pre-processing</vt:lpstr>
      <vt:lpstr>Transformation</vt:lpstr>
      <vt:lpstr>Missing Data</vt:lpstr>
      <vt:lpstr>Categorical Variables</vt:lpstr>
      <vt:lpstr>Distributions</vt:lpstr>
      <vt:lpstr>Outliers</vt:lpstr>
      <vt:lpstr>Feature Magnitude</vt:lpstr>
      <vt:lpstr>AWS Data Services</vt:lpstr>
      <vt:lpstr>AWS Data Services </vt:lpstr>
      <vt:lpstr>AWS Data Services </vt:lpstr>
      <vt:lpstr>Data Governance</vt:lpstr>
      <vt:lpstr>Data Governance</vt:lpstr>
      <vt:lpstr>Data Governance</vt:lpstr>
      <vt:lpstr>Data Modeling Is Central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Solution</dc:title>
  <dc:creator>Devin</dc:creator>
  <cp:lastModifiedBy>Devin</cp:lastModifiedBy>
  <cp:revision>111</cp:revision>
  <dcterms:created xsi:type="dcterms:W3CDTF">2019-05-29T03:17:55Z</dcterms:created>
  <dcterms:modified xsi:type="dcterms:W3CDTF">2019-06-05T11:37:19Z</dcterms:modified>
</cp:coreProperties>
</file>